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8" r:id="rId3"/>
    <p:sldMasterId id="2147483747" r:id="rId4"/>
  </p:sldMasterIdLst>
  <p:sldIdLst>
    <p:sldId id="2605" r:id="rId5"/>
    <p:sldId id="257" r:id="rId6"/>
    <p:sldId id="258" r:id="rId7"/>
    <p:sldId id="2627" r:id="rId8"/>
    <p:sldId id="2628" r:id="rId9"/>
    <p:sldId id="2629" r:id="rId10"/>
    <p:sldId id="2580" r:id="rId11"/>
    <p:sldId id="2587" r:id="rId12"/>
    <p:sldId id="2594" r:id="rId13"/>
    <p:sldId id="2595" r:id="rId14"/>
    <p:sldId id="2596" r:id="rId15"/>
    <p:sldId id="2599" r:id="rId16"/>
    <p:sldId id="2574" r:id="rId17"/>
    <p:sldId id="2606" r:id="rId18"/>
    <p:sldId id="281" r:id="rId19"/>
    <p:sldId id="282" r:id="rId20"/>
    <p:sldId id="283" r:id="rId21"/>
    <p:sldId id="284" r:id="rId22"/>
    <p:sldId id="285" r:id="rId23"/>
    <p:sldId id="2635" r:id="rId24"/>
    <p:sldId id="2633" r:id="rId25"/>
    <p:sldId id="266" r:id="rId26"/>
    <p:sldId id="2576" r:id="rId27"/>
    <p:sldId id="2636" r:id="rId28"/>
    <p:sldId id="2619" r:id="rId29"/>
    <p:sldId id="2598" r:id="rId30"/>
    <p:sldId id="291" r:id="rId31"/>
    <p:sldId id="292" r:id="rId32"/>
    <p:sldId id="2645" r:id="rId33"/>
    <p:sldId id="2626" r:id="rId34"/>
    <p:sldId id="298" r:id="rId35"/>
    <p:sldId id="2640" r:id="rId36"/>
    <p:sldId id="300" r:id="rId37"/>
    <p:sldId id="2620" r:id="rId38"/>
    <p:sldId id="307" r:id="rId39"/>
    <p:sldId id="2641" r:id="rId40"/>
    <p:sldId id="310" r:id="rId41"/>
    <p:sldId id="2621" r:id="rId42"/>
    <p:sldId id="2622" r:id="rId43"/>
    <p:sldId id="2623" r:id="rId44"/>
    <p:sldId id="2631" r:id="rId45"/>
    <p:sldId id="2625" r:id="rId46"/>
    <p:sldId id="301" r:id="rId47"/>
    <p:sldId id="302" r:id="rId48"/>
    <p:sldId id="303" r:id="rId49"/>
    <p:sldId id="304" r:id="rId50"/>
    <p:sldId id="305" r:id="rId51"/>
    <p:sldId id="2642" r:id="rId52"/>
    <p:sldId id="2643" r:id="rId53"/>
    <p:sldId id="2644" r:id="rId5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Helvetic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Helvetic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Helvetic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Helvetic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Helvetic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Helvetic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Helvetic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Helvetic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Helvetic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76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34" y="-3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133E-0609-4B6C-8393-3D7F4EFEED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/>
          <p:nvPr/>
        </p:nvSpPr>
        <p:spPr>
          <a:xfrm>
            <a:off x="0" y="6089650"/>
            <a:ext cx="4024313" cy="11113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11269663" y="6496050"/>
            <a:ext cx="127000" cy="127000"/>
          </a:xfr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pPr>
              <a:defRPr/>
            </a:pPr>
            <a:fld id="{A0839E93-190B-4B21-8114-7C869ECD77E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70A6-EA1C-4D12-8E16-B8DE63279F8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5D659-E10D-43BE-892A-6FE9BCA938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40DA-E1C3-4EE3-8D4C-8F1E0CB6901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FAF3-7F36-4EAF-8B71-CC5E1A21C47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585D-4764-45AD-8DE7-FF48CB32962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D94084-C5D1-4382-B922-A3BD4E2E19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3"/>
          </p:nvPr>
        </p:nvSpPr>
        <p:spPr>
          <a:xfrm>
            <a:off x="11022013" y="6346825"/>
            <a:ext cx="336550" cy="333375"/>
          </a:xfr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E5E4AB-3C55-4F0E-AE4C-D753D3C0BC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5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1B84-A5CA-484B-B9B3-D365763D51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36C8-408A-461D-B62B-7467FA1AA8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216B-FD08-438D-9116-2A04C1722B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90275" y="6403975"/>
            <a:ext cx="2635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9D07-8BC1-4149-B42C-BE5A2E9CB9C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1632" y="1367631"/>
            <a:ext cx="6858000" cy="412273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A140-145F-4D57-9962-1D5BBB7334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90275" y="6403975"/>
            <a:ext cx="2635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D610-EAF1-4769-9207-19A08E01780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4B72-19AD-4DCF-91E2-ADF70BE6FA9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830E-3DB0-44C9-9A63-1E349B3EA1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2C4A-E702-488A-BD1D-83C91C3B8CE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C43A-D355-46EE-991E-50D78D99D93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1A74-038C-447B-A826-3CE0684B4E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9EA7-11D7-455F-9FB0-DB5F0794F0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412E-DF75-4FC0-932F-C287B4136D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1F46-AEE2-485E-8D10-23F17A3D9B4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81F3-A5DD-4E7B-8BC5-A8350C8466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BDF2-4B3F-40C6-BFF4-24712D76DC4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508F-BBEB-4141-BF83-8AD112AA238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/>
          <p:nvPr/>
        </p:nvSpPr>
        <p:spPr>
          <a:xfrm>
            <a:off x="0" y="6089650"/>
            <a:ext cx="4024313" cy="11113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11269663" y="6496050"/>
            <a:ext cx="127000" cy="127000"/>
          </a:xfr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pPr>
              <a:defRPr/>
            </a:pPr>
            <a:fld id="{394E871A-3EB8-4491-964E-B652672F20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>
            <a:off x="10848975" y="0"/>
            <a:ext cx="496888" cy="53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4D2756-AE6A-437B-9618-351416CBF6C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AA8F-D3A7-4B8F-BE60-08A452BDDA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1632" y="1367631"/>
            <a:ext cx="6858000" cy="412273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0740-05D2-4FB3-9C20-520B9E58CA4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BF4B-7BE8-4F59-AA46-69278B7BF0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2A30-C942-4BA8-8315-371DCA87AE1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8C88-6C93-47E0-B5FC-90C3FBF868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426F-511C-49EB-B221-B545CAEDBE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C578-50D5-4464-B123-57AC6041A8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E1FF63-F0B4-4A69-8CEE-620C05F32B8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3"/>
          </p:nvPr>
        </p:nvSpPr>
        <p:spPr>
          <a:xfrm>
            <a:off x="11022013" y="6346825"/>
            <a:ext cx="336550" cy="333375"/>
          </a:xfr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B35D9E-EFC9-4B7F-9B1A-9965770A657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5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8B5C-7B5E-4A0C-83FD-CFE7ECAEB6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547D-DEAB-4084-A0DE-7D0C060084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848975" y="0"/>
            <a:ext cx="496888" cy="53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5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1EE91C-2403-408F-B8D7-7BA8B631ECB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90275" y="6403975"/>
            <a:ext cx="2635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310E-FB87-4BA4-BFE5-E80B56F2F3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1632" y="1367631"/>
            <a:ext cx="6858000" cy="412273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D5E0-6E01-4DB9-8034-F7A165BD6D7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B154-868D-4CEE-892E-3C9330C9C9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90275" y="6403975"/>
            <a:ext cx="2635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9CC8-71C3-4623-B940-7CD1C9D2B4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A48B-13EC-4FA1-B85F-2B9AB3F0A6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6C3A-C4BF-4041-8A44-631DE6A4610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0CA5-F71B-4E20-9BC6-5C6236C8BA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0AF4-E234-4D8F-9583-135653835E9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1E7A-AEBF-49AE-816C-6BF513356DC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DD19-D03A-41EE-8A50-C9E3CCF9A7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EDE0-B2FE-4A32-80E6-4628CD8FD29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7C57-96D0-40F5-96DC-60DA586F69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66AC-DA8E-46EB-A7EA-8AEB354ADA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9D04-13A4-4B48-8458-2E9D3C5C9A7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/>
          <p:nvPr/>
        </p:nvSpPr>
        <p:spPr>
          <a:xfrm>
            <a:off x="0" y="6089650"/>
            <a:ext cx="4024313" cy="11113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75785" y="0"/>
            <a:ext cx="10782301" cy="89137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11269663" y="6496050"/>
            <a:ext cx="127000" cy="127000"/>
          </a:xfrm>
        </p:spPr>
        <p:txBody>
          <a:bodyPr lIns="0" tIns="0" rIns="0" bIns="0" anchor="b"/>
          <a:lstStyle>
            <a:lvl1pPr>
              <a:defRPr sz="800">
                <a:solidFill>
                  <a:srgbClr val="558ED5"/>
                </a:solidFill>
              </a:defRPr>
            </a:lvl1pPr>
          </a:lstStyle>
          <a:p>
            <a:pPr>
              <a:defRPr/>
            </a:pPr>
            <a:fld id="{6C4345CE-FAB9-438F-9896-9CBA2B1AE8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>
            <a:off x="10848975" y="0"/>
            <a:ext cx="496888" cy="53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7C5BFF-F95C-42F3-A4C7-D0F608B001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1632" y="1367631"/>
            <a:ext cx="6858000" cy="412273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ABCAE-29C9-4A2B-AEEB-BD21335496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14373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F2EC-4D0B-4EF6-A6E3-1076ADFA6C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45078" y="495823"/>
            <a:ext cx="7101843" cy="83210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DBAB-0A3E-4336-B3D9-F9FF15922CF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icture Placeholder 6"/>
          <p:cNvSpPr>
            <a:spLocks noGrp="1"/>
          </p:cNvSpPr>
          <p:nvPr>
            <p:ph type="pic" idx="21"/>
          </p:nvPr>
        </p:nvSpPr>
        <p:spPr>
          <a:xfrm>
            <a:off x="1" y="0"/>
            <a:ext cx="12192001" cy="4343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35DB-B03B-4D21-8BE4-1C396B8EA7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pHolder4"/>
          <p:cNvSpPr>
            <a:spLocks noGrp="1"/>
          </p:cNvSpPr>
          <p:nvPr>
            <p:ph type="pic" sz="quarter" idx="21"/>
          </p:nvPr>
        </p:nvSpPr>
        <p:spPr>
          <a:xfrm>
            <a:off x="1547052" y="1561847"/>
            <a:ext cx="3550825" cy="3731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B517-82F9-40A2-8D79-4DA31ED5F0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882316" y="753142"/>
            <a:ext cx="4025351" cy="53107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0D6EA-DC04-4E07-A0F0-E3C6A80472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FF69-5BAF-45D6-90B8-ED0389B6943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 0">
    <p:bg>
      <p:bgPr>
        <a:gradFill flip="none" rotWithShape="1">
          <a:gsLst>
            <a:gs pos="0">
              <a:srgbClr val="649A3F"/>
            </a:gs>
            <a:gs pos="70000">
              <a:srgbClr val="00B05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976AE6-E599-47AA-BD6E-64BF7B286C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835271" y="1798591"/>
            <a:ext cx="4969744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73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6386986" y="1798591"/>
            <a:ext cx="4969745" cy="37533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3"/>
          </p:nvPr>
        </p:nvSpPr>
        <p:spPr>
          <a:xfrm>
            <a:off x="11022013" y="6346825"/>
            <a:ext cx="336550" cy="333375"/>
          </a:xfr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8938F7-D363-465D-975A-65A29FE8FC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6_Custom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314242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2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715251" y="4080386"/>
            <a:ext cx="2461488" cy="17388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3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314242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84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715251" y="2187678"/>
            <a:ext cx="2461488" cy="17388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5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DE01-59A4-4E10-BD7B-7BCBEC3FD5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12192000" cy="25824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B8E3-3E14-4B5B-9408-44BEF044F2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848975" y="0"/>
            <a:ext cx="496888" cy="53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450173" y="2284944"/>
            <a:ext cx="1697847" cy="1697848"/>
          </a:xfrm>
          <a:prstGeom prst="rect">
            <a:avLst/>
          </a:prstGeom>
          <a:ln w="38100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971864" y="2284944"/>
            <a:ext cx="1697847" cy="1697848"/>
          </a:xfrm>
          <a:prstGeom prst="rect">
            <a:avLst/>
          </a:prstGeom>
          <a:ln w="38100">
            <a:solidFill>
              <a:schemeClr val="accent2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08784" y="2284944"/>
            <a:ext cx="1697847" cy="1697848"/>
          </a:xfrm>
          <a:prstGeom prst="rect">
            <a:avLst/>
          </a:prstGeom>
          <a:ln w="38100">
            <a:solidFill>
              <a:schemeClr val="accent3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0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30475" y="2284944"/>
            <a:ext cx="1697847" cy="1697848"/>
          </a:xfrm>
          <a:prstGeom prst="rect">
            <a:avLst/>
          </a:prstGeom>
          <a:ln w="38100">
            <a:solidFill>
              <a:schemeClr val="accent4"/>
            </a:solidFill>
            <a:round/>
          </a:ln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5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379304-D15A-4438-BB2A-CC6212248E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90275" y="6403975"/>
            <a:ext cx="2635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9527-B8CF-4567-842F-C0F80A408D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701632" y="1367631"/>
            <a:ext cx="6858000" cy="412273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6880" y="960036"/>
            <a:ext cx="3968851" cy="49379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462C-39EE-4BC2-92C9-83F09899DB5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090275" y="6403975"/>
            <a:ext cx="26352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45BD-E966-4446-B6A4-6212B92F353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670328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4051690 w 12355437"/>
              <a:gd name="connsiteY3" fmla="*/ 12801600 h 12801600"/>
              <a:gd name="connsiteX4" fmla="*/ 4051690 w 12355437"/>
              <a:gd name="connsiteY4" fmla="*/ 8140232 h 12801600"/>
              <a:gd name="connsiteX5" fmla="*/ 2980890 w 12355437"/>
              <a:gd name="connsiteY5" fmla="*/ 8140232 h 12801600"/>
              <a:gd name="connsiteX6" fmla="*/ 2408951 w 12355437"/>
              <a:gd name="connsiteY6" fmla="*/ 8877399 h 12801600"/>
              <a:gd name="connsiteX7" fmla="*/ 1382638 w 12355437"/>
              <a:gd name="connsiteY7" fmla="*/ 9388966 h 12801600"/>
              <a:gd name="connsiteX8" fmla="*/ 1382638 w 12355437"/>
              <a:gd name="connsiteY8" fmla="*/ 10450234 h 12801600"/>
              <a:gd name="connsiteX9" fmla="*/ 2127747 w 12355437"/>
              <a:gd name="connsiteY9" fmla="*/ 10164264 h 12801600"/>
              <a:gd name="connsiteX10" fmla="*/ 2742584 w 12355437"/>
              <a:gd name="connsiteY10" fmla="*/ 9773437 h 12801600"/>
              <a:gd name="connsiteX11" fmla="*/ 2742584 w 12355437"/>
              <a:gd name="connsiteY11" fmla="*/ 12801600 h 12801600"/>
              <a:gd name="connsiteX12" fmla="*/ 0 w 12355437"/>
              <a:gd name="connsiteY12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4051690" y="12801600"/>
                </a:lnTo>
                <a:lnTo>
                  <a:pt x="4051690" y="8140232"/>
                </a:lnTo>
                <a:lnTo>
                  <a:pt x="2980890" y="8140232"/>
                </a:lnTo>
                <a:cubicBezTo>
                  <a:pt x="2843203" y="8432556"/>
                  <a:pt x="2652556" y="8678280"/>
                  <a:pt x="2408951" y="8877399"/>
                </a:cubicBezTo>
                <a:cubicBezTo>
                  <a:pt x="2165348" y="9076520"/>
                  <a:pt x="1823243" y="9247041"/>
                  <a:pt x="1382638" y="9388966"/>
                </a:cubicBezTo>
                <a:lnTo>
                  <a:pt x="1382638" y="10450234"/>
                </a:lnTo>
                <a:cubicBezTo>
                  <a:pt x="1681318" y="10359148"/>
                  <a:pt x="1929688" y="10263823"/>
                  <a:pt x="2127747" y="10164264"/>
                </a:cubicBezTo>
                <a:cubicBezTo>
                  <a:pt x="2325809" y="10064704"/>
                  <a:pt x="2530754" y="9934430"/>
                  <a:pt x="2742584" y="9773437"/>
                </a:cubicBezTo>
                <a:lnTo>
                  <a:pt x="274258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23"/>
          </p:nvPr>
        </p:nvSpPr>
        <p:spPr>
          <a:xfrm>
            <a:off x="519604" y="0"/>
            <a:ext cx="6193040" cy="6400800"/>
          </a:xfrm>
          <a:custGeom>
            <a:avLst/>
            <a:gdLst>
              <a:gd name="connsiteX0" fmla="*/ 1970269 w 12355437"/>
              <a:gd name="connsiteY0" fmla="*/ 0 h 12801600"/>
              <a:gd name="connsiteX1" fmla="*/ 12355437 w 12355437"/>
              <a:gd name="connsiteY1" fmla="*/ 0 h 12801600"/>
              <a:gd name="connsiteX2" fmla="*/ 10428113 w 12355437"/>
              <a:gd name="connsiteY2" fmla="*/ 12801600 h 12801600"/>
              <a:gd name="connsiteX3" fmla="*/ 9369237 w 12355437"/>
              <a:gd name="connsiteY3" fmla="*/ 12801600 h 12801600"/>
              <a:gd name="connsiteX4" fmla="*/ 9369237 w 12355437"/>
              <a:gd name="connsiteY4" fmla="*/ 11822887 h 12801600"/>
              <a:gd name="connsiteX5" fmla="*/ 7348383 w 12355437"/>
              <a:gd name="connsiteY5" fmla="*/ 11822887 h 12801600"/>
              <a:gd name="connsiteX6" fmla="*/ 7658183 w 12355437"/>
              <a:gd name="connsiteY6" fmla="*/ 11540094 h 12801600"/>
              <a:gd name="connsiteX7" fmla="*/ 8180874 w 12355437"/>
              <a:gd name="connsiteY7" fmla="*/ 11161980 h 12801600"/>
              <a:gd name="connsiteX8" fmla="*/ 9088036 w 12355437"/>
              <a:gd name="connsiteY8" fmla="*/ 10310425 h 12801600"/>
              <a:gd name="connsiteX9" fmla="*/ 9337465 w 12355437"/>
              <a:gd name="connsiteY9" fmla="*/ 9496999 h 12801600"/>
              <a:gd name="connsiteX10" fmla="*/ 9119808 w 12355437"/>
              <a:gd name="connsiteY10" fmla="*/ 8774131 h 12801600"/>
              <a:gd name="connsiteX11" fmla="*/ 8522450 w 12355437"/>
              <a:gd name="connsiteY11" fmla="*/ 8295925 h 12801600"/>
              <a:gd name="connsiteX12" fmla="*/ 7459595 w 12355437"/>
              <a:gd name="connsiteY12" fmla="*/ 8140231 h 12801600"/>
              <a:gd name="connsiteX13" fmla="*/ 6434868 w 12355437"/>
              <a:gd name="connsiteY13" fmla="*/ 8303870 h 12801600"/>
              <a:gd name="connsiteX14" fmla="*/ 5861340 w 12355437"/>
              <a:gd name="connsiteY14" fmla="*/ 8774131 h 12801600"/>
              <a:gd name="connsiteX15" fmla="*/ 5581725 w 12355437"/>
              <a:gd name="connsiteY15" fmla="*/ 9627274 h 12801600"/>
              <a:gd name="connsiteX16" fmla="*/ 6878121 w 12355437"/>
              <a:gd name="connsiteY16" fmla="*/ 9732130 h 12801600"/>
              <a:gd name="connsiteX17" fmla="*/ 7089422 w 12355437"/>
              <a:gd name="connsiteY17" fmla="*/ 9182432 h 12801600"/>
              <a:gd name="connsiteX18" fmla="*/ 7494545 w 12355437"/>
              <a:gd name="connsiteY18" fmla="*/ 9026738 h 12801600"/>
              <a:gd name="connsiteX19" fmla="*/ 7890139 w 12355437"/>
              <a:gd name="connsiteY19" fmla="*/ 9177667 h 12801600"/>
              <a:gd name="connsiteX20" fmla="*/ 8047421 w 12355437"/>
              <a:gd name="connsiteY20" fmla="*/ 9541484 h 12801600"/>
              <a:gd name="connsiteX21" fmla="*/ 7888550 w 12355437"/>
              <a:gd name="connsiteY21" fmla="*/ 9957729 h 12801600"/>
              <a:gd name="connsiteX22" fmla="*/ 7160914 w 12355437"/>
              <a:gd name="connsiteY22" fmla="*/ 10599572 h 12801600"/>
              <a:gd name="connsiteX23" fmla="*/ 5891526 w 12355437"/>
              <a:gd name="connsiteY23" fmla="*/ 11795880 h 12801600"/>
              <a:gd name="connsiteX24" fmla="*/ 5507327 w 12355437"/>
              <a:gd name="connsiteY24" fmla="*/ 12735088 h 12801600"/>
              <a:gd name="connsiteX25" fmla="*/ 5497574 w 12355437"/>
              <a:gd name="connsiteY25" fmla="*/ 12801600 h 12801600"/>
              <a:gd name="connsiteX26" fmla="*/ 0 w 12355437"/>
              <a:gd name="connsiteY26" fmla="*/ 12801600 h 128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55437" h="12801600">
                <a:moveTo>
                  <a:pt x="1970269" y="0"/>
                </a:moveTo>
                <a:lnTo>
                  <a:pt x="12355437" y="0"/>
                </a:lnTo>
                <a:lnTo>
                  <a:pt x="10428113" y="12801600"/>
                </a:lnTo>
                <a:lnTo>
                  <a:pt x="9369237" y="12801600"/>
                </a:lnTo>
                <a:lnTo>
                  <a:pt x="9369237" y="11822887"/>
                </a:lnTo>
                <a:lnTo>
                  <a:pt x="7348383" y="11822887"/>
                </a:lnTo>
                <a:cubicBezTo>
                  <a:pt x="7467007" y="11706381"/>
                  <a:pt x="7570274" y="11612119"/>
                  <a:pt x="7658183" y="11540094"/>
                </a:cubicBezTo>
                <a:cubicBezTo>
                  <a:pt x="7746093" y="11468073"/>
                  <a:pt x="7920325" y="11342035"/>
                  <a:pt x="8180874" y="11161980"/>
                </a:cubicBezTo>
                <a:cubicBezTo>
                  <a:pt x="8619361" y="10852708"/>
                  <a:pt x="8921749" y="10568856"/>
                  <a:pt x="9088036" y="10310425"/>
                </a:cubicBezTo>
                <a:cubicBezTo>
                  <a:pt x="9254320" y="10051992"/>
                  <a:pt x="9337465" y="9780852"/>
                  <a:pt x="9337465" y="9496999"/>
                </a:cubicBezTo>
                <a:cubicBezTo>
                  <a:pt x="9337465" y="9230094"/>
                  <a:pt x="9264913" y="8989137"/>
                  <a:pt x="9119808" y="8774131"/>
                </a:cubicBezTo>
                <a:cubicBezTo>
                  <a:pt x="8974705" y="8559122"/>
                  <a:pt x="8775587" y="8399721"/>
                  <a:pt x="8522450" y="8295925"/>
                </a:cubicBezTo>
                <a:cubicBezTo>
                  <a:pt x="8269313" y="8192128"/>
                  <a:pt x="7915028" y="8140231"/>
                  <a:pt x="7459595" y="8140231"/>
                </a:cubicBezTo>
                <a:cubicBezTo>
                  <a:pt x="7023224" y="8140231"/>
                  <a:pt x="6681649" y="8194777"/>
                  <a:pt x="6434868" y="8303870"/>
                </a:cubicBezTo>
                <a:cubicBezTo>
                  <a:pt x="6188087" y="8412960"/>
                  <a:pt x="5996911" y="8569716"/>
                  <a:pt x="5861340" y="8774131"/>
                </a:cubicBezTo>
                <a:cubicBezTo>
                  <a:pt x="5725768" y="8978546"/>
                  <a:pt x="5632563" y="9262928"/>
                  <a:pt x="5581725" y="9627274"/>
                </a:cubicBezTo>
                <a:lnTo>
                  <a:pt x="6878121" y="9732130"/>
                </a:lnTo>
                <a:cubicBezTo>
                  <a:pt x="6914131" y="9469462"/>
                  <a:pt x="6984566" y="9286228"/>
                  <a:pt x="7089422" y="9182432"/>
                </a:cubicBezTo>
                <a:cubicBezTo>
                  <a:pt x="7194278" y="9078635"/>
                  <a:pt x="7329320" y="9026738"/>
                  <a:pt x="7494545" y="9026738"/>
                </a:cubicBezTo>
                <a:cubicBezTo>
                  <a:pt x="7653419" y="9026738"/>
                  <a:pt x="7785283" y="9077046"/>
                  <a:pt x="7890139" y="9177667"/>
                </a:cubicBezTo>
                <a:cubicBezTo>
                  <a:pt x="7994995" y="9278286"/>
                  <a:pt x="8047421" y="9399559"/>
                  <a:pt x="8047421" y="9541484"/>
                </a:cubicBezTo>
                <a:cubicBezTo>
                  <a:pt x="8047421" y="9672818"/>
                  <a:pt x="7994465" y="9811567"/>
                  <a:pt x="7888550" y="9957729"/>
                </a:cubicBezTo>
                <a:cubicBezTo>
                  <a:pt x="7782635" y="10103892"/>
                  <a:pt x="7540089" y="10317838"/>
                  <a:pt x="7160914" y="10599572"/>
                </a:cubicBezTo>
                <a:cubicBezTo>
                  <a:pt x="6540253" y="11059242"/>
                  <a:pt x="6117125" y="11458012"/>
                  <a:pt x="5891526" y="11795880"/>
                </a:cubicBezTo>
                <a:cubicBezTo>
                  <a:pt x="5694126" y="12091516"/>
                  <a:pt x="5566060" y="12404584"/>
                  <a:pt x="5507327" y="12735088"/>
                </a:cubicBezTo>
                <a:lnTo>
                  <a:pt x="5497574" y="12801600"/>
                </a:lnTo>
                <a:lnTo>
                  <a:pt x="0" y="1280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CEB8-D5C4-42B3-84C8-941B2D4CC8D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E361-9641-4C7D-8605-C186B9E49108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EB6A-DC3C-4601-96AA-6F9224EF8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4BA3-BFE8-429C-BD01-376F68551E8C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ED64-13A1-4025-BA94-219C01B84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4F07-FDF5-4342-AE9C-422A20AC2907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7FAF-B40C-4AF7-AD82-50AFA1447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5593-815E-41C0-9D39-C202FCE53687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2363-6407-4FE7-B70A-5B24DE8AD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9D2E-15BA-47BB-BE65-3C4550B57B07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3FE9-5963-4320-B5A7-B6C57A82F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3856-D738-413B-97F3-4AE42EDA8553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115C-C62B-4A43-9342-2070165B6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1174-6B92-4B5B-9370-28D519A5BE18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E212-9E0A-40CD-9B90-8138FB40A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C603-E700-405B-ACBF-399AC0D43968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8B93-398C-41FD-8927-CBFC3DA8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87F5-0BA3-484F-AB4A-844A61886FD6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FD1F-D689-4721-BE3C-A2BBD903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17DC-005D-4A19-910D-D4C75F5DBF52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366E-0B08-49B0-B5E0-09912536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C2A-AD30-4A07-A692-DFB6E07B50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4EB8-8094-466D-8A33-FFC85A9C733A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62BC-E975-4F4A-8CFE-7AD943AEA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>
            <a:off x="10848975" y="0"/>
            <a:ext cx="496888" cy="53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0"/>
                </a:moveTo>
                <a:cubicBezTo>
                  <a:pt x="0" y="15619"/>
                  <a:pt x="0" y="15619"/>
                  <a:pt x="0" y="15619"/>
                </a:cubicBezTo>
                <a:cubicBezTo>
                  <a:pt x="0" y="16258"/>
                  <a:pt x="499" y="17013"/>
                  <a:pt x="1061" y="17303"/>
                </a:cubicBezTo>
                <a:cubicBezTo>
                  <a:pt x="9676" y="21310"/>
                  <a:pt x="9676" y="21310"/>
                  <a:pt x="9676" y="21310"/>
                </a:cubicBezTo>
                <a:cubicBezTo>
                  <a:pt x="10301" y="21600"/>
                  <a:pt x="11299" y="21600"/>
                  <a:pt x="11924" y="21310"/>
                </a:cubicBezTo>
                <a:cubicBezTo>
                  <a:pt x="20476" y="17303"/>
                  <a:pt x="20476" y="17303"/>
                  <a:pt x="20476" y="17303"/>
                </a:cubicBezTo>
                <a:cubicBezTo>
                  <a:pt x="21101" y="17013"/>
                  <a:pt x="21600" y="16258"/>
                  <a:pt x="21600" y="15619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0955338" y="93663"/>
            <a:ext cx="284162" cy="280987"/>
          </a:xfrm>
        </p:spPr>
        <p:txBody>
          <a:bodyPr anchor="t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889291-5425-4FF4-911F-557D63803A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 Light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smtClean="0">
                <a:sym typeface="Calibri" pitchFamily="34" charset="0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038" y="6415088"/>
            <a:ext cx="258762" cy="2476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F94D90-009C-41CF-9C3D-5E7258FAEC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841" r:id="rId10"/>
    <p:sldLayoutId id="2147483842" r:id="rId11"/>
    <p:sldLayoutId id="2147483843" r:id="rId12"/>
    <p:sldLayoutId id="2147483799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 Light"/>
              </a:rPr>
              <a:t>Текст заголовка</a:t>
            </a:r>
          </a:p>
        </p:txBody>
      </p:sp>
      <p:sp>
        <p:nvSpPr>
          <p:cNvPr id="266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smtClean="0">
                <a:sym typeface="Calibri" pitchFamily="34" charset="0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038" y="6415088"/>
            <a:ext cx="258762" cy="2476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285733-26DD-4B16-947B-1774AD0546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0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 Light"/>
              </a:rPr>
              <a:t>Текст заголовка</a:t>
            </a:r>
          </a:p>
        </p:txBody>
      </p:sp>
      <p:sp>
        <p:nvSpPr>
          <p:cNvPr id="5632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smtClean="0">
                <a:sym typeface="Calibri" pitchFamily="34" charset="0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038" y="6415088"/>
            <a:ext cx="258762" cy="2476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F3102B-7E92-4295-B964-3BD2624E5F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27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21" r:id="rId9"/>
    <p:sldLayoutId id="2147483872" r:id="rId10"/>
    <p:sldLayoutId id="2147483873" r:id="rId11"/>
    <p:sldLayoutId id="2147483874" r:id="rId12"/>
    <p:sldLayoutId id="2147483875" r:id="rId13"/>
    <p:sldLayoutId id="2147483820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3654B6-51BE-44C3-9BA7-53760101B6E6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94C65D-059E-4D58-9623-E72C182D0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38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1" r:id="rId10"/>
    <p:sldLayoutId id="2147483830" r:id="rId11"/>
    <p:sldLayoutId id="2147483889" r:id="rId12"/>
    <p:sldLayoutId id="2147483890" r:id="rId13"/>
    <p:sldLayoutId id="2147483891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8.png"/><Relationship Id="rId5" Type="http://schemas.openxmlformats.org/officeDocument/2006/relationships/hyperlink" Target="https://www.youtube.com/watch?v=silOSPU2qAA&amp;t" TargetMode="Externa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21"/>
          <p:cNvSpPr>
            <a:spLocks noGrp="1"/>
          </p:cNvSpPr>
          <p:nvPr>
            <p:ph type="sldNum" sz="quarter" idx="10"/>
          </p:nvPr>
        </p:nvSpPr>
        <p:spPr>
          <a:xfrm>
            <a:off x="10999788" y="93663"/>
            <a:ext cx="195262" cy="280987"/>
          </a:xfrm>
          <a:extLst>
            <a:ext uri="{C572A759-6A51-4108-AA02-DFA0A04FC94B}"/>
          </a:extLst>
        </p:spPr>
        <p:txBody>
          <a:bodyPr/>
          <a:lstStyle/>
          <a:p>
            <a:pPr hangingPunct="0">
              <a:defRPr/>
            </a:pPr>
            <a:fld id="{15C253B8-A5A0-4EAE-92AE-20284F13BB80}" type="slidenum">
              <a:rPr kern="0">
                <a:latin typeface="Calibri"/>
                <a:cs typeface="Calibri"/>
                <a:sym typeface="Calibri"/>
              </a:rPr>
              <a:pPr hangingPunct="0">
                <a:defRPr/>
              </a:pPr>
              <a:t>1</a:t>
            </a:fld>
            <a:endParaRPr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342" name="Freeform 19"/>
          <p:cNvSpPr/>
          <p:nvPr/>
        </p:nvSpPr>
        <p:spPr>
          <a:xfrm>
            <a:off x="3175" y="-58738"/>
            <a:ext cx="3854450" cy="692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43" name="Freeform 19"/>
          <p:cNvSpPr/>
          <p:nvPr/>
        </p:nvSpPr>
        <p:spPr>
          <a:xfrm>
            <a:off x="666750" y="-58738"/>
            <a:ext cx="3852863" cy="692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44" name="Freeform 19"/>
          <p:cNvSpPr/>
          <p:nvPr/>
        </p:nvSpPr>
        <p:spPr>
          <a:xfrm>
            <a:off x="1355725" y="-58738"/>
            <a:ext cx="3852863" cy="692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6"/>
                </a:moveTo>
                <a:lnTo>
                  <a:pt x="13542" y="106"/>
                </a:lnTo>
                <a:lnTo>
                  <a:pt x="13637" y="0"/>
                </a:lnTo>
                <a:lnTo>
                  <a:pt x="0" y="10986"/>
                </a:lnTo>
                <a:lnTo>
                  <a:pt x="13113" y="21600"/>
                </a:lnTo>
                <a:lnTo>
                  <a:pt x="21171" y="21600"/>
                </a:lnTo>
                <a:lnTo>
                  <a:pt x="7915" y="11039"/>
                </a:lnTo>
                <a:lnTo>
                  <a:pt x="21600" y="106"/>
                </a:lnTo>
                <a:close/>
              </a:path>
            </a:pathLst>
          </a:custGeom>
          <a:solidFill>
            <a:srgbClr val="00B050"/>
          </a:solidFill>
          <a:ln w="3175">
            <a:solidFill>
              <a:srgbClr val="FFFFFF">
                <a:alpha val="37000"/>
              </a:srgbClr>
            </a:solidFill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00357" name="กลุ่ม 665"/>
          <p:cNvGrpSpPr>
            <a:grpSpLocks/>
          </p:cNvGrpSpPr>
          <p:nvPr/>
        </p:nvGrpSpPr>
        <p:grpSpPr bwMode="auto">
          <a:xfrm>
            <a:off x="11726863" y="6473825"/>
            <a:ext cx="330200" cy="306388"/>
            <a:chOff x="0" y="0"/>
            <a:chExt cx="329207" cy="306888"/>
          </a:xfrm>
        </p:grpSpPr>
        <p:sp>
          <p:nvSpPr>
            <p:cNvPr id="351" name="Oval 53"/>
            <p:cNvSpPr/>
            <p:nvPr/>
          </p:nvSpPr>
          <p:spPr>
            <a:xfrm>
              <a:off x="0" y="0"/>
              <a:ext cx="329207" cy="306888"/>
            </a:xfrm>
            <a:prstGeom prst="ellipse">
              <a:avLst/>
            </a:prstGeom>
            <a:solidFill>
              <a:srgbClr val="EF3F37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defTabSz="2173203" fontAlgn="auto" hangingPunct="0">
                <a:spcBef>
                  <a:spcPts val="0"/>
                </a:spcBef>
                <a:spcAft>
                  <a:spcPts val="0"/>
                </a:spcAft>
                <a:defRPr sz="6700"/>
              </a:pPr>
              <a:endParaRPr sz="67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352" name="Freeform 54"/>
            <p:cNvSpPr/>
            <p:nvPr/>
          </p:nvSpPr>
          <p:spPr>
            <a:xfrm>
              <a:off x="90215" y="104946"/>
              <a:ext cx="145611" cy="9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defTabSz="2173203" fontAlgn="auto" hangingPunct="0">
                <a:spcBef>
                  <a:spcPts val="0"/>
                </a:spcBef>
                <a:spcAft>
                  <a:spcPts val="0"/>
                </a:spcAft>
                <a:defRPr sz="6700"/>
              </a:pPr>
              <a:endParaRPr sz="67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pic>
        <p:nvPicPr>
          <p:cNvPr id="100358" name="Picture 6" descr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7813" y="6472238"/>
            <a:ext cx="414337" cy="4143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55" name="Прямоугольник 1"/>
          <p:cNvSpPr/>
          <p:nvPr/>
        </p:nvSpPr>
        <p:spPr>
          <a:xfrm>
            <a:off x="10426700" y="0"/>
            <a:ext cx="1285875" cy="8270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56" name="TextBox 3"/>
          <p:cNvSpPr txBox="1"/>
          <p:nvPr/>
        </p:nvSpPr>
        <p:spPr>
          <a:xfrm>
            <a:off x="3178175" y="2943225"/>
            <a:ext cx="9026525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3500" b="1"/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Роль родителей в процессе антидопингового обеспечения спортсменов  </a:t>
            </a:r>
            <a:endParaRPr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00361" name="Рисунок 9" descr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4175" y="290513"/>
            <a:ext cx="2687638" cy="6397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00362" name="Picture 4" descr="Регистрация/Вход Регистрация/Вход Главная Услуги и цены Контакты FAQ Меню  Вход Регистрация Главная Rutube Просмотры Подписчики Rutube Накрутка  Подписчики Rutube Rutube Подписчики Rutube 6,00 ₽ за 10 шт. 0 ₽ Заказать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3788" y="645795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2" descr="Telegram — Википед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4375" y="6505575"/>
            <a:ext cx="3349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69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109579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09580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9570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Helvetica"/>
                  <a:ea typeface="+mn-ea"/>
                  <a:cs typeface="Helvetica"/>
                </a:rPr>
                <a:t>https://rusada.ru/</a:t>
              </a:r>
            </a:p>
          </p:txBody>
        </p:sp>
      </p:grpSp>
      <p:sp>
        <p:nvSpPr>
          <p:cNvPr id="109571" name="Straight Connector 9"/>
          <p:cNvSpPr>
            <a:spLocks noChangeShapeType="1"/>
          </p:cNvSpPr>
          <p:nvPr/>
        </p:nvSpPr>
        <p:spPr bwMode="auto">
          <a:xfrm flipH="1" flipV="1">
            <a:off x="4159250" y="3998913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49740" y="1447749"/>
            <a:ext cx="64385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как можно больше разговаривайте с ребенком, завоюйте его доверие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597946" y="4626009"/>
            <a:ext cx="61155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обращайте внимание на любые изменения, происходящие с Вашим ребенком, и оперативно реагируйте на них</a:t>
            </a:r>
          </a:p>
        </p:txBody>
      </p:sp>
      <p:pic>
        <p:nvPicPr>
          <p:cNvPr id="1095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677863"/>
            <a:ext cx="4475163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454275"/>
            <a:ext cx="38576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027751" y="219182"/>
            <a:ext cx="3299367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110594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110602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10603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10595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Helvetica"/>
                  <a:ea typeface="+mn-ea"/>
                  <a:cs typeface="Helvetica"/>
                </a:rPr>
                <a:t>https://rusada.ru/</a:t>
              </a:r>
            </a:p>
          </p:txBody>
        </p:sp>
      </p:grpSp>
      <p:sp>
        <p:nvSpPr>
          <p:cNvPr id="110596" name="Straight Connector 9"/>
          <p:cNvSpPr>
            <a:spLocks noChangeShapeType="1"/>
          </p:cNvSpPr>
          <p:nvPr/>
        </p:nvSpPr>
        <p:spPr bwMode="auto">
          <a:xfrm flipH="1" flipV="1">
            <a:off x="4159250" y="3998913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2295264" y="340379"/>
            <a:ext cx="65685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Группы риска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4630723" y="1386228"/>
            <a:ext cx="6998500" cy="5398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Ребенок может начать принимать запрещенные субстанции, если он:</a:t>
            </a:r>
          </a:p>
          <a:p>
            <a:pPr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недавно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поменял спортивный клуб/круг общения 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и попал в новую среду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начал выступать на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новом соревновательном уровне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вернулся в спорт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после травмы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потерпел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неудачу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на последних соревнованиях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находится под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давлением 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со стороны близких, которые ждут от него только победы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не уверен 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в себе 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вдохновляется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спортсменом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, нарушившим антидопинговые правила</a:t>
            </a:r>
            <a:endParaRPr lang="ru-RU" b="1" i="1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считает, что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допинг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является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неотъемлемой частью спорта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пренебрегает рисками для здоровья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, связанными с употреблением допинга</a:t>
            </a:r>
          </a:p>
        </p:txBody>
      </p:sp>
      <p:pic>
        <p:nvPicPr>
          <p:cNvPr id="110599" name="Picture 9" descr="http://www.teentor.com/ru/articles/pravila-obschenia-s-neznakomtsami-v-s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743075"/>
            <a:ext cx="346392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111624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11625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11618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dirty="0">
                  <a:latin typeface="Helvetica"/>
                  <a:ea typeface="+mn-ea"/>
                  <a:cs typeface="Helvetica"/>
                </a:rPr>
                <a:t>https://rusada.ru/</a:t>
              </a:r>
            </a:p>
          </p:txBody>
        </p:sp>
      </p:grpSp>
      <p:sp>
        <p:nvSpPr>
          <p:cNvPr id="111619" name="Straight Connector 9"/>
          <p:cNvSpPr>
            <a:spLocks noChangeShapeType="1"/>
          </p:cNvSpPr>
          <p:nvPr/>
        </p:nvSpPr>
        <p:spPr bwMode="auto">
          <a:xfrm flipH="1" flipV="1">
            <a:off x="4159250" y="3998913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16" name="Овал 15">
            <a:extLst>
              <a:ext uri="{FF2B5EF4-FFF2-40B4-BE49-F238E27FC236}"/>
            </a:extLst>
          </p:cNvPr>
          <p:cNvSpPr/>
          <p:nvPr/>
        </p:nvSpPr>
        <p:spPr>
          <a:xfrm>
            <a:off x="3814763" y="1206500"/>
            <a:ext cx="4999037" cy="50196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093693" y="1783620"/>
            <a:ext cx="6440840" cy="3643785"/>
          </a:xfrm>
          <a:prstGeom prst="rect">
            <a:avLst/>
          </a:prstGeom>
        </p:spPr>
        <p:txBody>
          <a:bodyPr anchor="ctr"/>
          <a:lstStyle/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Helvetica"/>
              </a:rPr>
              <a:t>ПОМНИТЕ!</a:t>
            </a: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Helvetica"/>
            </a:endParaRP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Helvetica"/>
              </a:rPr>
              <a:t>Будет Ваш ребенок </a:t>
            </a: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Helvetica"/>
              </a:rPr>
              <a:t>принимать </a:t>
            </a: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Helvetica"/>
              </a:rPr>
              <a:t>запрещенные </a:t>
            </a: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Helvetica"/>
              </a:rPr>
              <a:t>субстанции или нет, </a:t>
            </a:r>
          </a:p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Helvetica"/>
              </a:rPr>
              <a:t>зависит от Вас!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4729803" y="518858"/>
            <a:ext cx="2583809" cy="86406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112642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813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14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12643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821" name="Straight Connector 9"/>
          <p:cNvSpPr/>
          <p:nvPr/>
        </p:nvSpPr>
        <p:spPr>
          <a:xfrm flipH="1" flipV="1">
            <a:off x="4159250" y="3998913"/>
            <a:ext cx="363061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693863" y="598488"/>
            <a:ext cx="86550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600" b="1" kern="0" dirty="0">
                <a:solidFill>
                  <a:srgbClr val="FFFFFF"/>
                </a:solidFill>
                <a:latin typeface="Calibri"/>
                <a:ea typeface="+mn-ea"/>
                <a:cs typeface="Times New Roman" panose="02020603050405020304" pitchFamily="18" charset="0"/>
                <a:sym typeface="Calibri"/>
              </a:rPr>
              <a:t>Допинг</a:t>
            </a:r>
            <a:endParaRPr lang="ru-RU" sz="2800" kern="0" dirty="0">
              <a:solidFill>
                <a:srgbClr val="FFFFFF"/>
              </a:solidFill>
              <a:latin typeface="Calibri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2372864" y="2563044"/>
            <a:ext cx="760392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совершение одного или нескольких нарушений антидопинговых правил</a:t>
            </a:r>
          </a:p>
        </p:txBody>
      </p:sp>
      <p:sp>
        <p:nvSpPr>
          <p:cNvPr id="14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5458619" y="1750219"/>
            <a:ext cx="1125538" cy="6413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12648" name="Picture 2" descr="Nurse with syringe doing a doping injection to champion athlete, tiny people. doping test, performance-enhancing drugs, doping use in sport concept. pinkish coral bluevector isolated illustration Free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3586163"/>
            <a:ext cx="44259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5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13666" name="Parallelogram 36"/>
          <p:cNvGrpSpPr>
            <a:grpSpLocks/>
          </p:cNvGrpSpPr>
          <p:nvPr/>
        </p:nvGrpSpPr>
        <p:grpSpPr bwMode="auto">
          <a:xfrm>
            <a:off x="66675" y="134938"/>
            <a:ext cx="2736850" cy="266700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779" y="4760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113667" name="Rectangle 110"/>
          <p:cNvGrpSpPr>
            <a:grpSpLocks/>
          </p:cNvGrpSpPr>
          <p:nvPr/>
        </p:nvGrpSpPr>
        <p:grpSpPr bwMode="auto">
          <a:xfrm>
            <a:off x="2563813" y="731838"/>
            <a:ext cx="7064375" cy="709612"/>
            <a:chOff x="-45722" y="261609"/>
            <a:chExt cx="7064286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-45722" y="261609"/>
              <a:ext cx="70642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2000" b="1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314" y="355234"/>
              <a:ext cx="6972212" cy="522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kern="0" dirty="0">
                  <a:latin typeface="Calibri"/>
                  <a:ea typeface="+mn-ea"/>
                  <a:cs typeface="Calibri"/>
                  <a:sym typeface="Calibri"/>
                </a:rPr>
                <a:t>Виды нарушений антидопинговых правил</a:t>
              </a:r>
              <a:endParaRPr sz="2800" kern="0" dirty="0"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2342322" y="1779331"/>
            <a:ext cx="821939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Наличие запрещенной субстанции в пробе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Использование или попытка использования запрещенной субстанции или метода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Уклонение, отказ или неявка на процедуру сдачи пробы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Нарушение порядка предоставления информации о местонахождении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Фальсификация или попытка фальсификации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Обладание запрещенной субстанцией или методом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Распространение или попытка распространения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Назначение или попытка назначения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Соучастие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Запрещенное сотрудничество</a:t>
            </a:r>
          </a:p>
          <a:p>
            <a:pPr marL="285750" indent="-28575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Воспрепятствование или преследование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1103358" y="561107"/>
            <a:ext cx="9981487" cy="85076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472" name="Текст"/>
          <p:cNvSpPr txBox="1"/>
          <p:nvPr/>
        </p:nvSpPr>
        <p:spPr>
          <a:xfrm>
            <a:off x="1847850" y="1992313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825" y="-874395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075" y="-14135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3263" y="-12365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125" y="-12611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950" y="-107569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550" y="-10714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4698" name="Group 17"/>
          <p:cNvGrpSpPr>
            <a:grpSpLocks/>
          </p:cNvGrpSpPr>
          <p:nvPr/>
        </p:nvGrpSpPr>
        <p:grpSpPr bwMode="auto">
          <a:xfrm>
            <a:off x="263525" y="5427663"/>
            <a:ext cx="2244725" cy="1430337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14699" name="Заголовок 1"/>
          <p:cNvSpPr txBox="1">
            <a:spLocks/>
          </p:cNvSpPr>
          <p:nvPr/>
        </p:nvSpPr>
        <p:spPr bwMode="auto">
          <a:xfrm>
            <a:off x="1062038" y="436563"/>
            <a:ext cx="10587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Обработка результатов в случае наличия неблагоприятного результата анализа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7434840" y="3980280"/>
            <a:ext cx="4161803" cy="2548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Проверка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наличия действующего </a:t>
            </a: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разрешения на ТИ</a:t>
            </a:r>
            <a:r>
              <a:rPr lang="en-US" altLang="en-US" sz="2000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/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возможных </a:t>
            </a: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отступлений от Международных стандартов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/ </a:t>
            </a: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употребления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запрещенной субстанции </a:t>
            </a: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разрешенным способом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ru-RU" altLang="en-US" sz="13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4701" name="Рисунок 6" descr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8" y="2471738"/>
            <a:ext cx="4494212" cy="2660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7522152" y="1907309"/>
            <a:ext cx="386260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Получение </a:t>
            </a:r>
            <a:r>
              <a:rPr lang="ru-RU" sz="2000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информации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о возможном нарушении антидопинговых правил</a:t>
            </a:r>
          </a:p>
        </p:txBody>
      </p:sp>
      <p:sp>
        <p:nvSpPr>
          <p:cNvPr id="18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9090025" y="3190875"/>
            <a:ext cx="1014413" cy="4619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-644525" y="2098675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825" y="-874395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075" y="-14135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3263" y="-12365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125" y="-12611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950" y="-107569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550" y="-10714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5721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-3039082" y="621232"/>
            <a:ext cx="119913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Уведомление 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спортсмена/НФ/МФ/ВАДА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Возможное временное отстранение</a:t>
            </a:r>
            <a:endParaRPr lang="ru-RU" altLang="en-US" sz="20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-290791" y="2730693"/>
            <a:ext cx="64948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Получение информации 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от спортсмена 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96564" y="4597025"/>
            <a:ext cx="524711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Предъявление обвинения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в нарушении антидопинговых правил</a:t>
            </a:r>
          </a:p>
        </p:txBody>
      </p:sp>
      <p:pic>
        <p:nvPicPr>
          <p:cNvPr id="1157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6725" y="2146300"/>
            <a:ext cx="4876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10844613" y="0"/>
            <a:ext cx="1338981" cy="6858000"/>
          </a:xfrm>
          <a:prstGeom prst="rect">
            <a:avLst/>
          </a:prstGeom>
          <a:solidFill>
            <a:srgbClr val="00B05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9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2371726" y="1868487"/>
            <a:ext cx="1016000" cy="460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0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2362200" y="3727450"/>
            <a:ext cx="1106488" cy="5095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1847850" y="1992313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825" y="-874395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075" y="-14135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3263" y="-12365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125" y="-12611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950" y="-107569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550" y="-10714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6745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7224422" y="2141356"/>
            <a:ext cx="3423638" cy="1508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0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Уведомление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спортсмена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о вынесенном решении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ru-RU" altLang="en-US" sz="2000" b="1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/>
            </a:extLst>
          </p:cNvPr>
          <p:cNvSpPr/>
          <p:nvPr/>
        </p:nvSpPr>
        <p:spPr>
          <a:xfrm>
            <a:off x="3309938" y="373063"/>
            <a:ext cx="5435600" cy="1768475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1674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2549525"/>
            <a:ext cx="45275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3621645" y="656704"/>
            <a:ext cx="4811283" cy="1200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Слушание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по делу</a:t>
            </a: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0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Вынесение решения</a:t>
            </a:r>
            <a:r>
              <a:rPr lang="en-US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endParaRPr lang="ru-RU" altLang="en-US" sz="2000" b="1" i="1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267293" y="3933784"/>
            <a:ext cx="5813370" cy="1877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Применение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санкции на основании решения</a:t>
            </a: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0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ru-RU" altLang="en-US" sz="2000" dirty="0">
              <a:solidFill>
                <a:srgbClr val="00000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Уведомление МФ и ВАДА</a:t>
            </a:r>
            <a:r>
              <a:rPr lang="ru-RU" altLang="en-US" sz="200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о вынесенном решении</a:t>
            </a:r>
            <a:endParaRPr lang="ru-RU" altLang="en-US" sz="2000" dirty="0">
              <a:solidFill>
                <a:sysClr val="windowText" lastClr="000000"/>
              </a:solidFill>
              <a:latin typeface="Calibri"/>
              <a:ea typeface="Calibri" pitchFamily="34" charset="0"/>
            </a:endParaRPr>
          </a:p>
        </p:txBody>
      </p:sp>
      <p:sp>
        <p:nvSpPr>
          <p:cNvPr id="18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8812213" y="3475038"/>
            <a:ext cx="723900" cy="3492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9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8811419" y="4590257"/>
            <a:ext cx="725487" cy="3492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1847850" y="1992313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825" y="-874395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075" y="-14135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3263" y="-12365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125" y="-12611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950" y="-107569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550" y="-10714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7769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17770" name="Заголовок 1"/>
          <p:cNvSpPr txBox="1">
            <a:spLocks/>
          </p:cNvSpPr>
          <p:nvPr/>
        </p:nvSpPr>
        <p:spPr bwMode="auto">
          <a:xfrm>
            <a:off x="858838" y="1133475"/>
            <a:ext cx="9801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Процедура обработки нарушения правил доступности</a:t>
            </a:r>
          </a:p>
        </p:txBody>
      </p:sp>
      <p:sp>
        <p:nvSpPr>
          <p:cNvPr id="31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984625" y="1992313"/>
            <a:ext cx="8135938" cy="714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fontAlgn="auto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2000" b="1" i="1" kern="0" dirty="0">
                <a:cs typeface="Times New Roman" pitchFamily="18" charset="0"/>
              </a:rPr>
              <a:t>Получение протокола </a:t>
            </a:r>
            <a:r>
              <a:rPr lang="ru-RU" altLang="en-US" sz="2000" kern="0" dirty="0">
                <a:cs typeface="Times New Roman" pitchFamily="18" charset="0"/>
              </a:rPr>
              <a:t>неудавшейся попытки или </a:t>
            </a:r>
            <a:r>
              <a:rPr lang="ru-RU" altLang="en-US" sz="2000" b="1" i="1" kern="0" dirty="0">
                <a:cs typeface="Times New Roman" pitchFamily="18" charset="0"/>
              </a:rPr>
              <a:t>сведений </a:t>
            </a:r>
            <a:r>
              <a:rPr lang="ru-RU" altLang="en-US" sz="2000" kern="0" dirty="0">
                <a:cs typeface="Times New Roman" pitchFamily="18" charset="0"/>
              </a:rPr>
              <a:t>о некорректном или несвоевременном предоставлении информации</a:t>
            </a:r>
          </a:p>
          <a:p>
            <a:pPr marL="0" indent="0" algn="ctr" fontAlgn="auto">
              <a:spcBef>
                <a:spcPct val="0"/>
              </a:spcBef>
              <a:buFont typeface="Arial"/>
              <a:buNone/>
              <a:defRPr/>
            </a:pPr>
            <a:endParaRPr lang="ru-RU" altLang="en-US" sz="2000" kern="0" dirty="0"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buFont typeface="Arial"/>
              <a:buNone/>
              <a:defRPr/>
            </a:pPr>
            <a:endParaRPr lang="ru-RU" altLang="en-US" sz="2000" kern="0" dirty="0"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buFont typeface="Arial"/>
              <a:buNone/>
              <a:defRPr/>
            </a:pPr>
            <a:r>
              <a:rPr lang="ru-RU" altLang="en-US" sz="2000" b="1" i="1" kern="0" dirty="0">
                <a:cs typeface="Times New Roman" pitchFamily="18" charset="0"/>
              </a:rPr>
              <a:t> </a:t>
            </a:r>
            <a:endParaRPr lang="ru-RU" sz="2000" kern="0" dirty="0"/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2082496" y="425769"/>
            <a:ext cx="7703027" cy="804051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2406477" y="394716"/>
            <a:ext cx="703582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Процедура обработки нарушений порядка предоставлений информации о местонахождении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305675" y="3667046"/>
            <a:ext cx="581888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algn="ctr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Уведомление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спортсмена и национальной федерации - 14 дней на предоставление объяснений</a:t>
            </a:r>
          </a:p>
        </p:txBody>
      </p:sp>
      <p:pic>
        <p:nvPicPr>
          <p:cNvPr id="11777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2706688"/>
            <a:ext cx="29670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7830345" y="2993231"/>
            <a:ext cx="836612" cy="39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728389" y="5581653"/>
            <a:ext cx="468024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Рассмотрение 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объяснений</a:t>
            </a:r>
          </a:p>
        </p:txBody>
      </p:sp>
      <p:sp>
        <p:nvSpPr>
          <p:cNvPr id="21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7917656" y="4966494"/>
            <a:ext cx="836613" cy="39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Текст"/>
          <p:cNvSpPr txBox="1"/>
          <p:nvPr/>
        </p:nvSpPr>
        <p:spPr>
          <a:xfrm>
            <a:off x="1847850" y="1992313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Текст"/>
          <p:cNvSpPr txBox="1"/>
          <p:nvPr/>
        </p:nvSpPr>
        <p:spPr>
          <a:xfrm>
            <a:off x="-1012825" y="-874395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Текст"/>
          <p:cNvSpPr txBox="1"/>
          <p:nvPr/>
        </p:nvSpPr>
        <p:spPr>
          <a:xfrm>
            <a:off x="990600" y="-127254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Текст"/>
          <p:cNvSpPr txBox="1"/>
          <p:nvPr/>
        </p:nvSpPr>
        <p:spPr>
          <a:xfrm>
            <a:off x="-3521075" y="-14135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Текст"/>
          <p:cNvSpPr txBox="1"/>
          <p:nvPr/>
        </p:nvSpPr>
        <p:spPr>
          <a:xfrm>
            <a:off x="-703263" y="-12365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Текст"/>
          <p:cNvSpPr txBox="1"/>
          <p:nvPr/>
        </p:nvSpPr>
        <p:spPr>
          <a:xfrm>
            <a:off x="-619125" y="-126111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Текст"/>
          <p:cNvSpPr txBox="1"/>
          <p:nvPr/>
        </p:nvSpPr>
        <p:spPr>
          <a:xfrm>
            <a:off x="-5187950" y="-10756900"/>
            <a:ext cx="12700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Текст"/>
          <p:cNvSpPr txBox="1"/>
          <p:nvPr/>
        </p:nvSpPr>
        <p:spPr>
          <a:xfrm>
            <a:off x="-4527550" y="-107140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8793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48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1" name="Содержимое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07975" y="501650"/>
            <a:ext cx="69088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fontAlgn="auto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en-US" sz="1800" kern="0" dirty="0"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1800" kern="0" dirty="0">
                <a:cs typeface="Times New Roman" pitchFamily="18" charset="0"/>
              </a:rPr>
              <a:t>Принятие </a:t>
            </a:r>
            <a:r>
              <a:rPr lang="ru-RU" altLang="en-US" sz="1800" b="1" i="1" kern="0" dirty="0">
                <a:cs typeface="Times New Roman" pitchFamily="18" charset="0"/>
              </a:rPr>
              <a:t>решения</a:t>
            </a:r>
            <a:r>
              <a:rPr lang="ru-RU" altLang="en-US" sz="1800" kern="0" dirty="0">
                <a:cs typeface="Times New Roman" pitchFamily="18" charset="0"/>
              </a:rPr>
              <a:t> – 14 дней</a:t>
            </a:r>
          </a:p>
          <a:p>
            <a:pPr algn="ctr" fontAlgn="auto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altLang="en-US" sz="1800" kern="0" dirty="0"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buFont typeface="Arial"/>
              <a:buNone/>
              <a:defRPr/>
            </a:pPr>
            <a:endParaRPr lang="ru-RU" altLang="en-US" sz="1800" kern="0" dirty="0"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buFont typeface="Arial"/>
              <a:buNone/>
              <a:defRPr/>
            </a:pPr>
            <a:endParaRPr lang="ru-RU" altLang="en-US" sz="1800" kern="0" dirty="0"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en-US" sz="1800" b="1" i="1" kern="0" dirty="0">
                <a:cs typeface="Times New Roman" pitchFamily="18" charset="0"/>
              </a:rPr>
              <a:t>Информирование</a:t>
            </a:r>
            <a:r>
              <a:rPr lang="ru-RU" altLang="en-US" sz="1800" kern="0" dirty="0">
                <a:cs typeface="Times New Roman" pitchFamily="18" charset="0"/>
              </a:rPr>
              <a:t> спортсмена и национальной федерации </a:t>
            </a:r>
            <a:r>
              <a:rPr lang="ru-RU" altLang="en-US" sz="1800" b="1" i="1" kern="0" dirty="0">
                <a:cs typeface="Times New Roman" pitchFamily="18" charset="0"/>
              </a:rPr>
              <a:t>о вынесенном решении</a:t>
            </a: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349523" y="5670240"/>
            <a:ext cx="10452219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ru-RU" altLang="en-US" sz="2400" b="1" kern="0" dirty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! </a:t>
            </a:r>
            <a:r>
              <a:rPr lang="ru-RU" altLang="en-US" kern="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Любое </a:t>
            </a:r>
            <a:r>
              <a:rPr lang="ru-RU" altLang="en-US" b="1" i="1" kern="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сочетание трех пропущенных тестов /случаев непредоставления информации </a:t>
            </a:r>
            <a:r>
              <a:rPr lang="ru-RU" altLang="en-US" kern="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  может повлечь </a:t>
            </a:r>
            <a:r>
              <a:rPr lang="ru-RU" altLang="en-US" b="1" i="1" kern="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дисквалификацию </a:t>
            </a:r>
            <a:r>
              <a:rPr lang="ru-RU" altLang="en-US" kern="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сроком </a:t>
            </a:r>
            <a:r>
              <a:rPr lang="ru-RU" altLang="en-US" b="1" i="1" kern="0" dirty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до 2 лет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1633842" y="2900091"/>
            <a:ext cx="425692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algn="ctr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Пересмотр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 в административном порядке - 14 дней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marL="285750" indent="-285750" algn="ctr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marL="285750" indent="-285750" algn="ctr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marL="285750" indent="-285750" algn="ctr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Вынесение </a:t>
            </a:r>
            <a:r>
              <a:rPr lang="ru-RU" b="1" i="1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решения после пересмотра</a:t>
            </a:r>
            <a:r>
              <a:rPr lang="ru-RU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, внесение информации в АДАМС - 14 дней</a:t>
            </a:r>
          </a:p>
        </p:txBody>
      </p:sp>
      <p:pic>
        <p:nvPicPr>
          <p:cNvPr id="118797" name="Picture 2"/>
          <p:cNvPicPr>
            <a:picLocks noChangeAspect="1" noChangeArrowheads="1"/>
          </p:cNvPicPr>
          <p:nvPr/>
        </p:nvPicPr>
        <p:blipFill>
          <a:blip r:embed="rId2"/>
          <a:srcRect r="4111"/>
          <a:stretch>
            <a:fillRect/>
          </a:stretch>
        </p:blipFill>
        <p:spPr bwMode="auto">
          <a:xfrm>
            <a:off x="7526338" y="2225675"/>
            <a:ext cx="39893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3490120" y="1297781"/>
            <a:ext cx="544512" cy="269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2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3473450" y="2520950"/>
            <a:ext cx="544513" cy="271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3" name="Стрелка: вправо 9">
            <a:extLst>
              <a:ext uri="{FF2B5EF4-FFF2-40B4-BE49-F238E27FC236}"/>
            </a:extLst>
          </p:cNvPr>
          <p:cNvSpPr/>
          <p:nvPr/>
        </p:nvSpPr>
        <p:spPr>
          <a:xfrm rot="5400000">
            <a:off x="3473451" y="3865562"/>
            <a:ext cx="544512" cy="271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Прямоугольник 2"/>
          <p:cNvSpPr/>
          <p:nvPr/>
        </p:nvSpPr>
        <p:spPr>
          <a:xfrm>
            <a:off x="0" y="1771650"/>
            <a:ext cx="12192000" cy="3032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60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01379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36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36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64" name="TextBox 3"/>
          <p:cNvSpPr/>
          <p:nvPr/>
        </p:nvSpPr>
        <p:spPr>
          <a:xfrm>
            <a:off x="0" y="1730369"/>
            <a:ext cx="12192000" cy="28361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65" name="TextBox 13"/>
          <p:cNvSpPr txBox="1"/>
          <p:nvPr/>
        </p:nvSpPr>
        <p:spPr>
          <a:xfrm>
            <a:off x="803275" y="1497013"/>
            <a:ext cx="10340975" cy="18462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FFFFFF"/>
                </a:solidFill>
              </a:defRPr>
            </a:pPr>
            <a:endParaRPr sz="4000" b="1"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FFFFFF"/>
                </a:solidFill>
              </a:defRPr>
            </a:pPr>
            <a:endParaRPr sz="4000" b="1"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FFFFFF"/>
                </a:solidFill>
              </a:defRPr>
            </a:pPr>
            <a:r>
              <a:rPr sz="4000" b="1" kern="0" dirty="0" err="1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Документы</a:t>
            </a:r>
            <a:endParaRPr sz="4000" b="1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01382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366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367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369" name="Straight Connector 9"/>
          <p:cNvSpPr/>
          <p:nvPr/>
        </p:nvSpPr>
        <p:spPr>
          <a:xfrm flipH="1" flipV="1">
            <a:off x="4159250" y="3998913"/>
            <a:ext cx="363061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/>
        </p:nvSpPr>
        <p:spPr bwMode="auto">
          <a:xfrm>
            <a:off x="2825750" y="569913"/>
            <a:ext cx="9366250" cy="5945187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9810" name="Rectangle 13"/>
          <p:cNvSpPr>
            <a:spLocks noChangeArrowheads="1"/>
          </p:cNvSpPr>
          <p:nvPr/>
        </p:nvSpPr>
        <p:spPr bwMode="auto">
          <a:xfrm>
            <a:off x="4589463" y="1606550"/>
            <a:ext cx="3209925" cy="955675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9811" name="TextBox 9"/>
          <p:cNvSpPr txBox="1">
            <a:spLocks noChangeArrowheads="1"/>
          </p:cNvSpPr>
          <p:nvPr/>
        </p:nvSpPr>
        <p:spPr bwMode="auto">
          <a:xfrm>
            <a:off x="4186238" y="569913"/>
            <a:ext cx="7631112" cy="539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3500" b="1">
                <a:solidFill>
                  <a:srgbClr val="FFFFFF"/>
                </a:solidFill>
                <a:latin typeface="Helvetica"/>
                <a:cs typeface="Helvetica"/>
              </a:rPr>
              <a:t>САНКЦИИ К СПОРТСМЕНАМ</a:t>
            </a:r>
          </a:p>
        </p:txBody>
      </p:sp>
      <p:sp>
        <p:nvSpPr>
          <p:cNvPr id="119812" name="Rectangle 14"/>
          <p:cNvSpPr>
            <a:spLocks noChangeArrowheads="1"/>
          </p:cNvSpPr>
          <p:nvPr/>
        </p:nvSpPr>
        <p:spPr bwMode="auto">
          <a:xfrm>
            <a:off x="7923213" y="1595438"/>
            <a:ext cx="3938587" cy="46926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9813" name="Rectangle 15"/>
          <p:cNvSpPr>
            <a:spLocks noChangeArrowheads="1"/>
          </p:cNvSpPr>
          <p:nvPr/>
        </p:nvSpPr>
        <p:spPr bwMode="auto">
          <a:xfrm>
            <a:off x="4616450" y="2741613"/>
            <a:ext cx="3171825" cy="2308225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19814" name="Рисунок 11"/>
          <p:cNvGrpSpPr>
            <a:grpSpLocks/>
          </p:cNvGrpSpPr>
          <p:nvPr/>
        </p:nvGrpSpPr>
        <p:grpSpPr bwMode="auto">
          <a:xfrm>
            <a:off x="644525" y="985838"/>
            <a:ext cx="3375025" cy="4557712"/>
            <a:chOff x="0" y="0"/>
            <a:chExt cx="3375866" cy="4558965"/>
          </a:xfrm>
        </p:grpSpPr>
        <p:sp>
          <p:nvSpPr>
            <p:cNvPr id="119826" name="Прямоугольник"/>
            <p:cNvSpPr>
              <a:spLocks noChangeArrowheads="1"/>
            </p:cNvSpPr>
            <p:nvPr/>
          </p:nvSpPr>
          <p:spPr bwMode="auto">
            <a:xfrm>
              <a:off x="0" y="0"/>
              <a:ext cx="3375867" cy="455896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pic>
          <p:nvPicPr>
            <p:cNvPr id="119827" name="image46.jpeg" descr="image46.jpeg"/>
            <p:cNvPicPr>
              <a:picLocks noChangeAspect="1"/>
            </p:cNvPicPr>
            <p:nvPr/>
          </p:nvPicPr>
          <p:blipFill>
            <a:blip r:embed="rId3"/>
            <a:srcRect l="9628" r="9628"/>
            <a:stretch>
              <a:fillRect/>
            </a:stretch>
          </p:blipFill>
          <p:spPr bwMode="auto">
            <a:xfrm>
              <a:off x="0" y="0"/>
              <a:ext cx="3375867" cy="455896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4764088" y="1725613"/>
            <a:ext cx="2854325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b="1">
                <a:latin typeface="Helvetica"/>
                <a:cs typeface="Helvetica"/>
              </a:rPr>
              <a:t>Спортивная дисквалификация </a:t>
            </a:r>
          </a:p>
        </p:txBody>
      </p:sp>
      <p:grpSp>
        <p:nvGrpSpPr>
          <p:cNvPr id="119816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9824" name="Parallelogram 18"/>
            <p:cNvSpPr>
              <a:spLocks noChangeArrowheads="1"/>
            </p:cNvSpPr>
            <p:nvPr/>
          </p:nvSpPr>
          <p:spPr bwMode="auto">
            <a:xfrm flipH="1">
              <a:off x="1019175" y="342900"/>
              <a:ext cx="1504950" cy="1181100"/>
            </a:xfrm>
            <a:custGeom>
              <a:avLst/>
              <a:gdLst>
                <a:gd name="T0" fmla="*/ 752475 w 21600"/>
                <a:gd name="T1" fmla="*/ 590550 h 21600"/>
                <a:gd name="T2" fmla="*/ 752475 w 21600"/>
                <a:gd name="T3" fmla="*/ 590550 h 21600"/>
                <a:gd name="T4" fmla="*/ 752475 w 21600"/>
                <a:gd name="T5" fmla="*/ 590550 h 21600"/>
                <a:gd name="T6" fmla="*/ 752475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19825" name="Parallelogram 19"/>
            <p:cNvSpPr>
              <a:spLocks noChangeArrowheads="1"/>
            </p:cNvSpPr>
            <p:nvPr/>
          </p:nvSpPr>
          <p:spPr bwMode="auto">
            <a:xfrm flipH="1">
              <a:off x="0" y="0"/>
              <a:ext cx="1504951" cy="1181100"/>
            </a:xfrm>
            <a:custGeom>
              <a:avLst/>
              <a:gdLst>
                <a:gd name="T0" fmla="*/ 752476 w 21600"/>
                <a:gd name="T1" fmla="*/ 590550 h 21600"/>
                <a:gd name="T2" fmla="*/ 752476 w 21600"/>
                <a:gd name="T3" fmla="*/ 590550 h 21600"/>
                <a:gd name="T4" fmla="*/ 752476 w 21600"/>
                <a:gd name="T5" fmla="*/ 590550 h 21600"/>
                <a:gd name="T6" fmla="*/ 752476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19817" name="Parallelogram 36"/>
          <p:cNvGrpSpPr>
            <a:grpSpLocks/>
          </p:cNvGrpSpPr>
          <p:nvPr/>
        </p:nvGrpSpPr>
        <p:grpSpPr bwMode="auto">
          <a:xfrm>
            <a:off x="209550" y="147638"/>
            <a:ext cx="2735263" cy="266700"/>
            <a:chOff x="0" y="0"/>
            <a:chExt cx="2736392" cy="266611"/>
          </a:xfrm>
        </p:grpSpPr>
        <p:sp>
          <p:nvSpPr>
            <p:cNvPr id="519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0" name="https://rusada.ru/"/>
            <p:cNvSpPr txBox="1"/>
            <p:nvPr/>
          </p:nvSpPr>
          <p:spPr>
            <a:xfrm>
              <a:off x="350983" y="4760"/>
              <a:ext cx="2034426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sp>
        <p:nvSpPr>
          <p:cNvPr id="119818" name="TextBox 22"/>
          <p:cNvSpPr txBox="1">
            <a:spLocks noChangeArrowheads="1"/>
          </p:cNvSpPr>
          <p:nvPr/>
        </p:nvSpPr>
        <p:spPr bwMode="auto">
          <a:xfrm>
            <a:off x="4737100" y="2765425"/>
            <a:ext cx="3059113" cy="20621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600" b="1">
                <a:latin typeface="Helvetica"/>
                <a:cs typeface="Helvetica"/>
              </a:rPr>
              <a:t>Административная ответственность:</a:t>
            </a:r>
          </a:p>
          <a:p>
            <a:r>
              <a:rPr lang="ru-RU" sz="1600" b="1">
                <a:latin typeface="Helvetica"/>
                <a:cs typeface="Helvetica"/>
              </a:rPr>
              <a:t>Статья 6.18 КоАП РФ. </a:t>
            </a:r>
            <a:r>
              <a:rPr lang="ru-RU" sz="1600">
                <a:latin typeface="Helvetica"/>
                <a:cs typeface="Helvetica"/>
              </a:rPr>
              <a:t>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</a:p>
        </p:txBody>
      </p:sp>
      <p:sp>
        <p:nvSpPr>
          <p:cNvPr id="119819" name="TextBox 24"/>
          <p:cNvSpPr txBox="1">
            <a:spLocks noChangeArrowheads="1"/>
          </p:cNvSpPr>
          <p:nvPr/>
        </p:nvSpPr>
        <p:spPr bwMode="auto">
          <a:xfrm>
            <a:off x="8070850" y="1955800"/>
            <a:ext cx="3806825" cy="1793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b="1">
                <a:latin typeface="Helvetica"/>
                <a:cs typeface="Helvetica"/>
              </a:rPr>
              <a:t>Уголовная ответственность:</a:t>
            </a:r>
          </a:p>
          <a:p>
            <a:pPr>
              <a:buSzPct val="100000"/>
              <a:buFont typeface="Arial" charset="0"/>
              <a:buChar char="•"/>
            </a:pPr>
            <a:endParaRPr lang="ru-RU" b="1">
              <a:latin typeface="Helvetica"/>
              <a:cs typeface="Helvetica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ru-RU" b="1">
                <a:latin typeface="Helvetica"/>
                <a:cs typeface="Helvetica"/>
              </a:rPr>
              <a:t> Статья 226.1 УК РФ. </a:t>
            </a:r>
            <a:r>
              <a:rPr lang="ru-RU">
                <a:latin typeface="Helvetica"/>
                <a:cs typeface="Helvetica"/>
              </a:rPr>
              <a:t>Контрабанда</a:t>
            </a:r>
          </a:p>
          <a:p>
            <a:pPr>
              <a:buSzPct val="100000"/>
              <a:buFont typeface="Arial" charset="0"/>
              <a:buChar char="•"/>
            </a:pPr>
            <a:r>
              <a:rPr lang="ru-RU" b="1">
                <a:latin typeface="Helvetica"/>
                <a:cs typeface="Helvetica"/>
              </a:rPr>
              <a:t> Статья 234 УК РФ. </a:t>
            </a:r>
            <a:r>
              <a:rPr lang="ru-RU">
                <a:latin typeface="Helvetica"/>
                <a:cs typeface="Helvetica"/>
              </a:rPr>
              <a:t>Незаконный оборот сильнодействующих или ядовитых веществ в целях сбыта</a:t>
            </a:r>
          </a:p>
        </p:txBody>
      </p:sp>
      <p:sp>
        <p:nvSpPr>
          <p:cNvPr id="20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4627563" y="5151438"/>
            <a:ext cx="3190875" cy="1050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759849" y="5138291"/>
            <a:ext cx="303217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+mn-lt"/>
                <a:ea typeface="+mj-ea"/>
                <a:cs typeface="Calibri"/>
                <a:sym typeface="Calibri"/>
              </a:rPr>
              <a:t>Дисциплинарная ответственность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Статья 348.11 ТК РФ. </a:t>
            </a:r>
            <a:r>
              <a:rPr lang="ru-RU" sz="14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Расторжение трудового договора</a:t>
            </a:r>
            <a:endParaRPr lang="ru-RU" sz="1400" kern="0" dirty="0">
              <a:solidFill>
                <a:srgbClr val="000000"/>
              </a:solidFill>
              <a:latin typeface="+mn-lt"/>
              <a:ea typeface="+mj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Box 9"/>
          <p:cNvSpPr txBox="1"/>
          <p:nvPr/>
        </p:nvSpPr>
        <p:spPr>
          <a:xfrm>
            <a:off x="1174750" y="1052513"/>
            <a:ext cx="6283325" cy="40322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dirty="0">
                <a:solidFill>
                  <a:srgbClr val="000000"/>
                </a:solidFill>
                <a:latin typeface="+mj-lt"/>
              </a:rPr>
              <a:t>Постановление Правительства РФ от 23.08.2021 № 1387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dirty="0">
                <a:solidFill>
                  <a:srgbClr val="000000"/>
                </a:solidFill>
                <a:latin typeface="+mj-lt"/>
              </a:rPr>
              <a:t>"О внесении изменений в перечень субстанций и (или) методов, запрещенных для использования в спорте, для целей статей 230.1 и 230.2 Уголовного кодекса Российской Федерации"</a:t>
            </a:r>
            <a:endParaRPr sz="3200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20835" name="Group 17"/>
          <p:cNvGrpSpPr>
            <a:grpSpLocks/>
          </p:cNvGrpSpPr>
          <p:nvPr/>
        </p:nvGrpSpPr>
        <p:grpSpPr bwMode="auto">
          <a:xfrm>
            <a:off x="-757238" y="5334000"/>
            <a:ext cx="2524126" cy="1524000"/>
            <a:chOff x="0" y="0"/>
            <a:chExt cx="2524124" cy="1524000"/>
          </a:xfrm>
        </p:grpSpPr>
        <p:sp>
          <p:nvSpPr>
            <p:cNvPr id="432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33" name="Parallelogram 19"/>
            <p:cNvSpPr/>
            <p:nvPr/>
          </p:nvSpPr>
          <p:spPr>
            <a:xfrm flipH="1">
              <a:off x="0" y="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435" name="Прямоугольник 2"/>
          <p:cNvSpPr/>
          <p:nvPr/>
        </p:nvSpPr>
        <p:spPr>
          <a:xfrm>
            <a:off x="8070850" y="0"/>
            <a:ext cx="4121150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20837" name="Parallelogram 36"/>
          <p:cNvGrpSpPr>
            <a:grpSpLocks/>
          </p:cNvGrpSpPr>
          <p:nvPr/>
        </p:nvGrpSpPr>
        <p:grpSpPr bwMode="auto">
          <a:xfrm>
            <a:off x="9194800" y="6381750"/>
            <a:ext cx="2736850" cy="266700"/>
            <a:chOff x="0" y="0"/>
            <a:chExt cx="2736392" cy="266611"/>
          </a:xfrm>
        </p:grpSpPr>
        <p:sp>
          <p:nvSpPr>
            <p:cNvPr id="436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37" name="https://rusada.ru/"/>
            <p:cNvSpPr txBox="1"/>
            <p:nvPr/>
          </p:nvSpPr>
          <p:spPr>
            <a:xfrm>
              <a:off x="350779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2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8558213" y="1422400"/>
            <a:ext cx="3270250" cy="36941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Пункт 3.2. главы 3 дополнить подпунктами: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3.2.5. Ингибиторы ароматазы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3.2.6. </a:t>
            </a:r>
            <a:r>
              <a:rPr lang="ru-RU" sz="1800" b="0" kern="0" dirty="0" err="1">
                <a:solidFill>
                  <a:srgbClr val="000000"/>
                </a:solidFill>
                <a:latin typeface="+mj-lt"/>
              </a:rPr>
              <a:t>Антиэстрогенные</a:t>
            </a: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 с</a:t>
            </a:r>
            <a:r>
              <a:rPr lang="ru-RU" sz="1800" b="0" dirty="0" err="1">
                <a:latin typeface="+mj-lt"/>
              </a:rPr>
              <a:t>убстанции</a:t>
            </a:r>
            <a:endParaRPr lang="ru-RU" sz="1800" b="0" dirty="0">
              <a:latin typeface="+mj-lt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latin typeface="+mj-lt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000000"/>
                </a:solidFill>
                <a:latin typeface="+mj-lt"/>
              </a:rPr>
              <a:t>Дополнить </a:t>
            </a:r>
            <a:r>
              <a:rPr lang="ru-RU" sz="1800" kern="0" dirty="0" err="1">
                <a:solidFill>
                  <a:srgbClr val="000000"/>
                </a:solidFill>
                <a:latin typeface="+mj-lt"/>
              </a:rPr>
              <a:t>гл</a:t>
            </a:r>
            <a:r>
              <a:rPr lang="ru-RU" sz="1800" dirty="0" err="1">
                <a:latin typeface="+mj-lt"/>
              </a:rPr>
              <a:t>авами</a:t>
            </a:r>
            <a:r>
              <a:rPr lang="ru-RU" sz="1800" dirty="0">
                <a:latin typeface="+mj-lt"/>
              </a:rPr>
              <a:t> 3</a:t>
            </a:r>
            <a:r>
              <a:rPr lang="ru-RU" sz="1800" baseline="30000" dirty="0">
                <a:latin typeface="+mj-lt"/>
              </a:rPr>
              <a:t>1</a:t>
            </a:r>
            <a:r>
              <a:rPr lang="ru-RU" sz="1800" dirty="0">
                <a:latin typeface="+mj-lt"/>
              </a:rPr>
              <a:t>-3</a:t>
            </a:r>
            <a:r>
              <a:rPr lang="ru-RU" sz="1800" baseline="30000" dirty="0">
                <a:latin typeface="+mj-lt"/>
              </a:rPr>
              <a:t>5</a:t>
            </a:r>
            <a:r>
              <a:rPr lang="ru-RU" sz="1800" dirty="0">
                <a:latin typeface="+mj-lt"/>
              </a:rPr>
              <a:t>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latin typeface="+mj-lt"/>
              </a:rPr>
              <a:t>3</a:t>
            </a:r>
            <a:r>
              <a:rPr lang="ru-RU" sz="1800" b="0" baseline="30000" dirty="0">
                <a:latin typeface="+mj-lt"/>
              </a:rPr>
              <a:t>1</a:t>
            </a: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1800" b="0" dirty="0">
                <a:latin typeface="+mj-lt"/>
              </a:rPr>
              <a:t>Б</a:t>
            </a: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ета-2-агонисты </a:t>
            </a:r>
            <a:r>
              <a:rPr lang="en-US" sz="1800" b="0" kern="0" dirty="0">
                <a:solidFill>
                  <a:srgbClr val="000000"/>
                </a:solidFill>
                <a:latin typeface="+mj-lt"/>
              </a:rPr>
              <a:t>(S3)</a:t>
            </a:r>
            <a:endParaRPr lang="ru-RU" sz="1800" b="0" kern="0" dirty="0">
              <a:solidFill>
                <a:srgbClr val="000000"/>
              </a:solidFill>
              <a:latin typeface="+mj-lt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latin typeface="+mj-lt"/>
              </a:rPr>
              <a:t>3</a:t>
            </a:r>
            <a:r>
              <a:rPr lang="ru-RU" sz="1800" b="0" baseline="30000" dirty="0">
                <a:latin typeface="+mj-lt"/>
              </a:rPr>
              <a:t>2</a:t>
            </a:r>
            <a:r>
              <a:rPr lang="ru-RU" sz="1800" b="0" dirty="0">
                <a:latin typeface="+mj-lt"/>
              </a:rPr>
              <a:t>. Диуретики и маскирующие агенты </a:t>
            </a:r>
            <a:r>
              <a:rPr lang="en-US" sz="1800" b="0" dirty="0">
                <a:latin typeface="+mj-lt"/>
              </a:rPr>
              <a:t>(S5)</a:t>
            </a:r>
            <a:endParaRPr lang="ru-RU" sz="1800" b="0" dirty="0">
              <a:latin typeface="+mj-lt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latin typeface="+mj-lt"/>
              </a:rPr>
              <a:t>3</a:t>
            </a:r>
            <a:r>
              <a:rPr lang="ru-RU" sz="1800" b="0" baseline="30000" dirty="0">
                <a:latin typeface="+mj-lt"/>
              </a:rPr>
              <a:t>3</a:t>
            </a: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. Стимуляторы </a:t>
            </a:r>
            <a:r>
              <a:rPr lang="en-US" sz="1800" b="0" kern="0" dirty="0">
                <a:solidFill>
                  <a:srgbClr val="000000"/>
                </a:solidFill>
                <a:latin typeface="+mj-lt"/>
              </a:rPr>
              <a:t>(S6)</a:t>
            </a:r>
            <a:endParaRPr lang="ru-RU" sz="1800" b="0" kern="0" dirty="0">
              <a:solidFill>
                <a:srgbClr val="000000"/>
              </a:solidFill>
              <a:latin typeface="+mj-lt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latin typeface="+mj-lt"/>
              </a:rPr>
              <a:t>3</a:t>
            </a:r>
            <a:r>
              <a:rPr lang="ru-RU" sz="1800" b="0" baseline="30000" dirty="0">
                <a:latin typeface="+mj-lt"/>
              </a:rPr>
              <a:t>4</a:t>
            </a:r>
            <a:r>
              <a:rPr lang="ru-RU" sz="1800" b="0" dirty="0">
                <a:latin typeface="+mj-lt"/>
              </a:rPr>
              <a:t>. Глюкокортикоиды </a:t>
            </a:r>
            <a:r>
              <a:rPr lang="en-US" sz="1800" b="0" dirty="0">
                <a:latin typeface="+mj-lt"/>
              </a:rPr>
              <a:t>(S9)</a:t>
            </a:r>
            <a:endParaRPr lang="ru-RU" sz="1800" b="0" dirty="0">
              <a:latin typeface="+mj-lt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dirty="0">
                <a:latin typeface="+mj-lt"/>
              </a:rPr>
              <a:t>3</a:t>
            </a:r>
            <a:r>
              <a:rPr lang="ru-RU" sz="1800" b="0" baseline="30000" dirty="0">
                <a:latin typeface="+mj-lt"/>
              </a:rPr>
              <a:t>5</a:t>
            </a: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. Бета-блокаторы </a:t>
            </a:r>
            <a:r>
              <a:rPr lang="en-US" sz="1800" b="0" kern="0" dirty="0">
                <a:solidFill>
                  <a:srgbClr val="000000"/>
                </a:solidFill>
                <a:latin typeface="+mj-lt"/>
              </a:rPr>
              <a:t>(P1)</a:t>
            </a:r>
            <a:endParaRPr sz="1800" b="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501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502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504" name="TextBox 8"/>
          <p:cNvSpPr txBox="1"/>
          <p:nvPr/>
        </p:nvSpPr>
        <p:spPr>
          <a:xfrm>
            <a:off x="3632200" y="196850"/>
            <a:ext cx="4927600" cy="5349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30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ВОЗМОЖНЫЕ САНКЦИИ</a:t>
            </a:r>
          </a:p>
        </p:txBody>
      </p:sp>
      <p:sp>
        <p:nvSpPr>
          <p:cNvPr id="505" name="Прямая соединительная линия 7"/>
          <p:cNvSpPr/>
          <p:nvPr/>
        </p:nvSpPr>
        <p:spPr>
          <a:xfrm>
            <a:off x="1711325" y="5737225"/>
            <a:ext cx="8863013" cy="0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2186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768350"/>
            <a:ext cx="8958262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Прямоугольник 2"/>
          <p:cNvSpPr>
            <a:spLocks noChangeArrowheads="1"/>
          </p:cNvSpPr>
          <p:nvPr/>
        </p:nvSpPr>
        <p:spPr bwMode="auto">
          <a:xfrm>
            <a:off x="0" y="1771650"/>
            <a:ext cx="12192000" cy="3032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22882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22883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22892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22893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2884" name="TextBox 13"/>
          <p:cNvSpPr txBox="1">
            <a:spLocks noChangeArrowheads="1"/>
          </p:cNvSpPr>
          <p:nvPr/>
        </p:nvSpPr>
        <p:spPr bwMode="auto">
          <a:xfrm>
            <a:off x="117475" y="3135313"/>
            <a:ext cx="12263438" cy="587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Verdana" pitchFamily="34" charset="0"/>
                <a:cs typeface="Helvetica"/>
                <a:sym typeface="Verdana" pitchFamily="34" charset="0"/>
              </a:rPr>
              <a:t>Обработка результатов</a:t>
            </a:r>
          </a:p>
        </p:txBody>
      </p:sp>
      <p:grpSp>
        <p:nvGrpSpPr>
          <p:cNvPr id="122885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467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8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sp>
        <p:nvSpPr>
          <p:cNvPr id="122886" name="Straight Connector 9"/>
          <p:cNvSpPr>
            <a:spLocks noChangeShapeType="1"/>
          </p:cNvSpPr>
          <p:nvPr/>
        </p:nvSpPr>
        <p:spPr bwMode="auto">
          <a:xfrm flipH="1" flipV="1">
            <a:off x="4159250" y="4073525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086194" y="2962414"/>
            <a:ext cx="104605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ea typeface="+mn-ea"/>
                <a:cs typeface="+mn-cs"/>
              </a:rPr>
              <a:t>л</a:t>
            </a: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юбой тренер, инструктор, менеджер, агент, персонал команды, официальное лицо, медицинский,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парамедицинский</a:t>
            </a: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персонал, </a:t>
            </a:r>
            <a:r>
              <a:rPr lang="ru-RU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родитель</a:t>
            </a:r>
            <a:r>
              <a:rPr lang="ru-R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или любое иное лицо, работающее со спортсменом, оказывающее ему медицинскую помощь или помогающее спортсмену при подготовке к спортивным соревнованиям и участию в них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067233" y="1148720"/>
            <a:ext cx="6378771" cy="868881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670388" y="1219793"/>
            <a:ext cx="51579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Персонал спортсмена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ChangeArrowheads="1"/>
          </p:cNvSpPr>
          <p:nvPr/>
        </p:nvSpPr>
        <p:spPr bwMode="auto">
          <a:xfrm>
            <a:off x="2825750" y="569913"/>
            <a:ext cx="9366250" cy="5945187"/>
          </a:xfrm>
          <a:prstGeom prst="rect">
            <a:avLst/>
          </a:prstGeom>
          <a:solidFill>
            <a:srgbClr val="00B05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08" name="Rectangle 13"/>
          <p:cNvSpPr/>
          <p:nvPr/>
        </p:nvSpPr>
        <p:spPr>
          <a:xfrm>
            <a:off x="4589463" y="1606550"/>
            <a:ext cx="3209925" cy="955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endParaRPr lang="ru-RU" b="1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23907" name="TextBox 9"/>
          <p:cNvSpPr txBox="1">
            <a:spLocks noChangeArrowheads="1"/>
          </p:cNvSpPr>
          <p:nvPr/>
        </p:nvSpPr>
        <p:spPr bwMode="auto">
          <a:xfrm>
            <a:off x="4019550" y="657225"/>
            <a:ext cx="8172450" cy="5857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Helvetica"/>
                <a:cs typeface="Helvetica"/>
              </a:rPr>
              <a:t>САНКЦИИ К ПЕРСОНАЛУ СПОРТСМЕНА</a:t>
            </a:r>
          </a:p>
        </p:txBody>
      </p:sp>
      <p:sp>
        <p:nvSpPr>
          <p:cNvPr id="123908" name="Rectangle 14"/>
          <p:cNvSpPr>
            <a:spLocks noChangeArrowheads="1"/>
          </p:cNvSpPr>
          <p:nvPr/>
        </p:nvSpPr>
        <p:spPr bwMode="auto">
          <a:xfrm>
            <a:off x="7923213" y="1595438"/>
            <a:ext cx="3938587" cy="46926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23909" name="Rectangle 15"/>
          <p:cNvSpPr>
            <a:spLocks noChangeArrowheads="1"/>
          </p:cNvSpPr>
          <p:nvPr/>
        </p:nvSpPr>
        <p:spPr bwMode="auto">
          <a:xfrm>
            <a:off x="4616450" y="2741613"/>
            <a:ext cx="3171825" cy="2308225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23910" name="Рисунок 11"/>
          <p:cNvGrpSpPr>
            <a:grpSpLocks/>
          </p:cNvGrpSpPr>
          <p:nvPr/>
        </p:nvGrpSpPr>
        <p:grpSpPr bwMode="auto">
          <a:xfrm>
            <a:off x="644525" y="985838"/>
            <a:ext cx="3375025" cy="4557712"/>
            <a:chOff x="0" y="0"/>
            <a:chExt cx="3375866" cy="4558965"/>
          </a:xfrm>
        </p:grpSpPr>
        <p:sp>
          <p:nvSpPr>
            <p:cNvPr id="123923" name="Прямоугольник"/>
            <p:cNvSpPr>
              <a:spLocks noChangeArrowheads="1"/>
            </p:cNvSpPr>
            <p:nvPr/>
          </p:nvSpPr>
          <p:spPr bwMode="auto">
            <a:xfrm>
              <a:off x="0" y="0"/>
              <a:ext cx="3375867" cy="455896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pic>
          <p:nvPicPr>
            <p:cNvPr id="123924" name="image46.jpeg" descr="image46.jpeg"/>
            <p:cNvPicPr>
              <a:picLocks noChangeAspect="1"/>
            </p:cNvPicPr>
            <p:nvPr/>
          </p:nvPicPr>
          <p:blipFill>
            <a:blip r:embed="rId3"/>
            <a:srcRect l="9628" r="9628"/>
            <a:stretch>
              <a:fillRect/>
            </a:stretch>
          </p:blipFill>
          <p:spPr bwMode="auto">
            <a:xfrm>
              <a:off x="0" y="0"/>
              <a:ext cx="3375867" cy="455896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23911" name="TextBox 12"/>
          <p:cNvSpPr txBox="1">
            <a:spLocks noChangeArrowheads="1"/>
          </p:cNvSpPr>
          <p:nvPr/>
        </p:nvSpPr>
        <p:spPr bwMode="auto">
          <a:xfrm>
            <a:off x="4764088" y="1725613"/>
            <a:ext cx="2854325" cy="369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b="1">
                <a:latin typeface="Helvetica"/>
                <a:cs typeface="Helvetica"/>
              </a:rPr>
              <a:t>    </a:t>
            </a:r>
          </a:p>
        </p:txBody>
      </p:sp>
      <p:grpSp>
        <p:nvGrpSpPr>
          <p:cNvPr id="123912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23921" name="Parallelogram 18"/>
            <p:cNvSpPr>
              <a:spLocks noChangeArrowheads="1"/>
            </p:cNvSpPr>
            <p:nvPr/>
          </p:nvSpPr>
          <p:spPr bwMode="auto">
            <a:xfrm flipH="1">
              <a:off x="1019175" y="342900"/>
              <a:ext cx="1504950" cy="1181100"/>
            </a:xfrm>
            <a:custGeom>
              <a:avLst/>
              <a:gdLst>
                <a:gd name="T0" fmla="*/ 752475 w 21600"/>
                <a:gd name="T1" fmla="*/ 590550 h 21600"/>
                <a:gd name="T2" fmla="*/ 752475 w 21600"/>
                <a:gd name="T3" fmla="*/ 590550 h 21600"/>
                <a:gd name="T4" fmla="*/ 752475 w 21600"/>
                <a:gd name="T5" fmla="*/ 590550 h 21600"/>
                <a:gd name="T6" fmla="*/ 752475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23922" name="Parallelogram 19"/>
            <p:cNvSpPr>
              <a:spLocks noChangeArrowheads="1"/>
            </p:cNvSpPr>
            <p:nvPr/>
          </p:nvSpPr>
          <p:spPr bwMode="auto">
            <a:xfrm flipH="1">
              <a:off x="0" y="0"/>
              <a:ext cx="1504951" cy="1181100"/>
            </a:xfrm>
            <a:custGeom>
              <a:avLst/>
              <a:gdLst>
                <a:gd name="T0" fmla="*/ 752476 w 21600"/>
                <a:gd name="T1" fmla="*/ 590550 h 21600"/>
                <a:gd name="T2" fmla="*/ 752476 w 21600"/>
                <a:gd name="T3" fmla="*/ 590550 h 21600"/>
                <a:gd name="T4" fmla="*/ 752476 w 21600"/>
                <a:gd name="T5" fmla="*/ 590550 h 21600"/>
                <a:gd name="T6" fmla="*/ 752476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23913" name="Parallelogram 36"/>
          <p:cNvGrpSpPr>
            <a:grpSpLocks/>
          </p:cNvGrpSpPr>
          <p:nvPr/>
        </p:nvGrpSpPr>
        <p:grpSpPr bwMode="auto">
          <a:xfrm>
            <a:off x="209550" y="147638"/>
            <a:ext cx="2735263" cy="266700"/>
            <a:chOff x="0" y="0"/>
            <a:chExt cx="2736392" cy="266611"/>
          </a:xfrm>
        </p:grpSpPr>
        <p:sp>
          <p:nvSpPr>
            <p:cNvPr id="519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0" name="https://rusada.ru/"/>
            <p:cNvSpPr txBox="1"/>
            <p:nvPr/>
          </p:nvSpPr>
          <p:spPr>
            <a:xfrm>
              <a:off x="350983" y="4760"/>
              <a:ext cx="2034426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sp>
        <p:nvSpPr>
          <p:cNvPr id="123914" name="TextBox 22"/>
          <p:cNvSpPr txBox="1">
            <a:spLocks noChangeArrowheads="1"/>
          </p:cNvSpPr>
          <p:nvPr/>
        </p:nvSpPr>
        <p:spPr bwMode="auto">
          <a:xfrm>
            <a:off x="4737100" y="2765425"/>
            <a:ext cx="3059113" cy="2308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600" b="1">
                <a:latin typeface="Helvetica"/>
                <a:cs typeface="Helvetica"/>
              </a:rPr>
              <a:t>Административная ответственность:</a:t>
            </a:r>
          </a:p>
          <a:p>
            <a:r>
              <a:rPr lang="ru-RU" sz="1600" b="1">
                <a:latin typeface="Helvetica"/>
                <a:cs typeface="Helvetica"/>
              </a:rPr>
              <a:t>Статья 6.18 КоАП РФ. </a:t>
            </a:r>
            <a:r>
              <a:rPr lang="ru-RU" sz="1600">
                <a:latin typeface="Helvetica"/>
                <a:cs typeface="Helvetica"/>
              </a:rPr>
              <a:t>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</a:p>
        </p:txBody>
      </p:sp>
      <p:sp>
        <p:nvSpPr>
          <p:cNvPr id="20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4627563" y="5151438"/>
            <a:ext cx="3190875" cy="1050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707306" y="5190352"/>
            <a:ext cx="305790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+mn-lt"/>
                <a:ea typeface="+mj-ea"/>
                <a:cs typeface="Calibri"/>
                <a:sym typeface="Calibri"/>
              </a:rPr>
              <a:t>Дисциплинарная ответственность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Статья 348.11 ТК РФ. </a:t>
            </a:r>
            <a:r>
              <a:rPr lang="ru-RU" sz="1400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Расторжение трудового договора</a:t>
            </a:r>
            <a:endParaRPr lang="ru-RU" sz="1400" kern="0" dirty="0">
              <a:solidFill>
                <a:srgbClr val="000000"/>
              </a:solidFill>
              <a:latin typeface="+mn-lt"/>
              <a:ea typeface="+mj-ea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4556482" y="1744449"/>
            <a:ext cx="3332497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sz="160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Спортивная дисквалификация </a:t>
            </a:r>
            <a:br>
              <a:rPr lang="ru-RU" sz="160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</a:br>
            <a:r>
              <a:rPr lang="ru-RU" sz="160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от 4 лет до пожизненного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8044403" y="1870696"/>
            <a:ext cx="3697358" cy="4016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sz="1700" b="1" kern="0" dirty="0">
                <a:solidFill>
                  <a:srgbClr val="000000"/>
                </a:solidFill>
                <a:latin typeface="+mn-lt"/>
                <a:ea typeface="+mn-ea"/>
                <a:cs typeface="Calibri"/>
                <a:sym typeface="Calibri"/>
              </a:rPr>
              <a:t>Уголовная ответственность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altLang="ru-RU" sz="1700" b="1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Статья 226.1 УК РФ. </a:t>
            </a:r>
            <a:r>
              <a:rPr lang="ru-RU" altLang="ru-RU" sz="1700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Контрабанда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altLang="ru-RU" sz="1700" b="1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Статья 230.1 УК РФ</a:t>
            </a:r>
            <a:r>
              <a:rPr lang="ru-RU" altLang="ru-RU" sz="1700" b="1" dirty="0">
                <a:solidFill>
                  <a:prstClr val="black"/>
                </a:solidFill>
                <a:latin typeface="+mn-lt"/>
                <a:ea typeface="+mn-ea"/>
              </a:rPr>
              <a:t>. </a:t>
            </a:r>
            <a:r>
              <a:rPr lang="ru-RU" altLang="ru-RU" sz="1700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Склонение спортсмена к использованию субстанций и (или) методов, запрещенных для использования в спорте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altLang="ru-RU" sz="1700" b="1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Статья 230.2 УК РФ. </a:t>
            </a:r>
            <a:r>
              <a:rPr lang="ru-RU" altLang="ru-RU" sz="1700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Использование в отношении спортсмена субстанций и (или) методов, запрещенных для использования в спорте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b="1"/>
            </a:pPr>
            <a:r>
              <a:rPr lang="ru-RU" altLang="ru-RU" sz="1700" b="1" dirty="0">
                <a:solidFill>
                  <a:prstClr val="black"/>
                </a:solidFill>
                <a:latin typeface="+mn-lt"/>
                <a:ea typeface="+mn-ea"/>
                <a:sym typeface="Calibri"/>
              </a:rPr>
              <a:t>Статья 234</a:t>
            </a:r>
            <a:r>
              <a:rPr lang="ru-RU" altLang="ru-RU" sz="1700" b="1" dirty="0">
                <a:solidFill>
                  <a:prstClr val="black"/>
                </a:solidFill>
                <a:latin typeface="+mn-lt"/>
                <a:ea typeface="+mn-ea"/>
              </a:rPr>
              <a:t> УК РФ. </a:t>
            </a:r>
            <a:r>
              <a:rPr lang="ru-RU" sz="1700" dirty="0">
                <a:solidFill>
                  <a:prstClr val="black"/>
                </a:solidFill>
                <a:latin typeface="+mn-lt"/>
                <a:ea typeface="+mn-ea"/>
                <a:cs typeface="Helvetica"/>
                <a:sym typeface="Calibri"/>
              </a:rPr>
              <a:t>Незаконный оборот сильнодействующих или ядовитых веществ в целях сбыта</a:t>
            </a:r>
            <a:endParaRPr lang="ru-RU" altLang="ru-RU" sz="1700" dirty="0">
              <a:solidFill>
                <a:prstClr val="black"/>
              </a:solidFill>
              <a:latin typeface="+mn-lt"/>
              <a:ea typeface="+mn-ea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/>
            </a:extLst>
          </p:cNvPr>
          <p:cNvGrpSpPr/>
          <p:nvPr/>
        </p:nvGrpSpPr>
        <p:grpSpPr>
          <a:xfrm flipH="1">
            <a:off x="-810212" y="5427406"/>
            <a:ext cx="2245756" cy="1430594"/>
            <a:chOff x="10420350" y="5334000"/>
            <a:chExt cx="2524125" cy="1524000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Parallelogram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4" name="Parallelogram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10">
            <a:extLst>
              <a:ext uri="{FF2B5EF4-FFF2-40B4-BE49-F238E27FC236}"/>
            </a:extLst>
          </p:cNvPr>
          <p:cNvSpPr/>
          <p:nvPr/>
        </p:nvSpPr>
        <p:spPr>
          <a:xfrm>
            <a:off x="0" y="420688"/>
            <a:ext cx="6805613" cy="70961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</a:rPr>
              <a:t>Взаимное признание</a:t>
            </a:r>
            <a:endParaRPr lang="en-US" sz="2800" b="1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4931" name="TextBox 5"/>
          <p:cNvSpPr txBox="1">
            <a:spLocks noChangeArrowheads="1"/>
          </p:cNvSpPr>
          <p:nvPr/>
        </p:nvSpPr>
        <p:spPr bwMode="auto">
          <a:xfrm>
            <a:off x="3402013" y="2035175"/>
            <a:ext cx="574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Calibri" pitchFamily="34" charset="0"/>
                <a:cs typeface="Helvetica"/>
              </a:rPr>
              <a:t>Дисквалификация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  <a:cs typeface="Helvetica"/>
              </a:rPr>
              <a:t>, наложенная в одном виде спорта, </a:t>
            </a:r>
            <a:r>
              <a:rPr lang="ru-RU" sz="2800" b="1" i="1">
                <a:solidFill>
                  <a:srgbClr val="000000"/>
                </a:solidFill>
                <a:latin typeface="Calibri" pitchFamily="34" charset="0"/>
                <a:cs typeface="Helvetica"/>
              </a:rPr>
              <a:t>должна быть признана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  <a:cs typeface="Helvetica"/>
              </a:rPr>
              <a:t>: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  <a:cs typeface="Helvetica"/>
              </a:rPr>
              <a:t> </a:t>
            </a:r>
          </a:p>
          <a:p>
            <a:pPr algn="ctr"/>
            <a:endParaRPr lang="ru-RU" sz="28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932" name="TextBox 6"/>
          <p:cNvSpPr txBox="1">
            <a:spLocks noChangeArrowheads="1"/>
          </p:cNvSpPr>
          <p:nvPr/>
        </p:nvSpPr>
        <p:spPr bwMode="auto">
          <a:xfrm>
            <a:off x="1614488" y="4754563"/>
            <a:ext cx="459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  <a:cs typeface="Helvetica"/>
              </a:rPr>
              <a:t>в других видах спорта</a:t>
            </a:r>
          </a:p>
        </p:txBody>
      </p:sp>
      <p:sp>
        <p:nvSpPr>
          <p:cNvPr id="124933" name="TextBox 24"/>
          <p:cNvSpPr txBox="1">
            <a:spLocks noChangeArrowheads="1"/>
          </p:cNvSpPr>
          <p:nvPr/>
        </p:nvSpPr>
        <p:spPr bwMode="auto">
          <a:xfrm>
            <a:off x="8585200" y="4754563"/>
            <a:ext cx="459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  <a:cs typeface="Helvetica"/>
              </a:rPr>
              <a:t>в других странах</a:t>
            </a:r>
          </a:p>
        </p:txBody>
      </p:sp>
      <p:cxnSp>
        <p:nvCxnSpPr>
          <p:cNvPr id="36" name="Прямая со стрелкой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475038" y="3757613"/>
            <a:ext cx="874712" cy="7969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083550" y="3757613"/>
            <a:ext cx="957263" cy="7969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936" name="Google Shape;11159;p91"/>
          <p:cNvGrpSpPr>
            <a:grpSpLocks/>
          </p:cNvGrpSpPr>
          <p:nvPr/>
        </p:nvGrpSpPr>
        <p:grpSpPr bwMode="auto">
          <a:xfrm>
            <a:off x="2711450" y="2195513"/>
            <a:ext cx="663575" cy="709612"/>
            <a:chOff x="7951362" y="2885437"/>
            <a:chExt cx="382529" cy="382529"/>
          </a:xfrm>
        </p:grpSpPr>
        <p:sp>
          <p:nvSpPr>
            <p:cNvPr id="124937" name="Google Shape;11160;p91"/>
            <p:cNvSpPr>
              <a:spLocks noChangeArrowheads="1"/>
            </p:cNvSpPr>
            <p:nvPr/>
          </p:nvSpPr>
          <p:spPr bwMode="auto">
            <a:xfrm>
              <a:off x="8141615" y="2898514"/>
              <a:ext cx="96768" cy="94510"/>
            </a:xfrm>
            <a:custGeom>
              <a:avLst/>
              <a:gdLst>
                <a:gd name="T0" fmla="*/ 0 w 3685"/>
                <a:gd name="T1" fmla="*/ 0 h 3599"/>
                <a:gd name="T2" fmla="*/ 3685 w 3685"/>
                <a:gd name="T3" fmla="*/ 3599 h 3599"/>
              </a:gdLst>
              <a:ahLst/>
              <a:cxnLst/>
              <a:rect l="T0" t="T1" r="T2" b="T3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38" name="Google Shape;11161;p91"/>
            <p:cNvSpPr>
              <a:spLocks noChangeArrowheads="1"/>
            </p:cNvSpPr>
            <p:nvPr/>
          </p:nvSpPr>
          <p:spPr bwMode="auto">
            <a:xfrm>
              <a:off x="8141615" y="2969390"/>
              <a:ext cx="76916" cy="23634"/>
            </a:xfrm>
            <a:custGeom>
              <a:avLst/>
              <a:gdLst>
                <a:gd name="T0" fmla="*/ 0 w 2929"/>
                <a:gd name="T1" fmla="*/ 0 h 900"/>
                <a:gd name="T2" fmla="*/ 2929 w 2929"/>
                <a:gd name="T3" fmla="*/ 900 h 900"/>
              </a:gdLst>
              <a:ahLst/>
              <a:cxnLst/>
              <a:rect l="T0" t="T1" r="T2" b="T3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39" name="Google Shape;11162;p91"/>
            <p:cNvSpPr>
              <a:spLocks noChangeArrowheads="1"/>
            </p:cNvSpPr>
            <p:nvPr/>
          </p:nvSpPr>
          <p:spPr bwMode="auto">
            <a:xfrm>
              <a:off x="8047105" y="3161902"/>
              <a:ext cx="96794" cy="94247"/>
            </a:xfrm>
            <a:custGeom>
              <a:avLst/>
              <a:gdLst>
                <a:gd name="T0" fmla="*/ 0 w 3686"/>
                <a:gd name="T1" fmla="*/ 0 h 3589"/>
                <a:gd name="T2" fmla="*/ 3686 w 3686"/>
                <a:gd name="T3" fmla="*/ 3589 h 3589"/>
              </a:gdLst>
              <a:ahLst/>
              <a:cxnLst/>
              <a:rect l="T0" t="T1" r="T2" b="T3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0" name="Google Shape;11163;p91"/>
            <p:cNvSpPr>
              <a:spLocks noChangeArrowheads="1"/>
            </p:cNvSpPr>
            <p:nvPr/>
          </p:nvSpPr>
          <p:spPr bwMode="auto">
            <a:xfrm>
              <a:off x="8067221" y="3161902"/>
              <a:ext cx="76679" cy="23398"/>
            </a:xfrm>
            <a:custGeom>
              <a:avLst/>
              <a:gdLst>
                <a:gd name="T0" fmla="*/ 0 w 2920"/>
                <a:gd name="T1" fmla="*/ 0 h 891"/>
                <a:gd name="T2" fmla="*/ 2920 w 2920"/>
                <a:gd name="T3" fmla="*/ 891 h 891"/>
              </a:gdLst>
              <a:ahLst/>
              <a:cxnLst/>
              <a:rect l="T0" t="T1" r="T2" b="T3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1" name="Google Shape;11164;p91"/>
            <p:cNvSpPr>
              <a:spLocks noChangeArrowheads="1"/>
            </p:cNvSpPr>
            <p:nvPr/>
          </p:nvSpPr>
          <p:spPr bwMode="auto">
            <a:xfrm>
              <a:off x="7958137" y="3102318"/>
              <a:ext cx="132744" cy="165648"/>
            </a:xfrm>
            <a:custGeom>
              <a:avLst/>
              <a:gdLst>
                <a:gd name="T0" fmla="*/ 0 w 5055"/>
                <a:gd name="T1" fmla="*/ 0 h 6308"/>
                <a:gd name="T2" fmla="*/ 5055 w 5055"/>
                <a:gd name="T3" fmla="*/ 6308 h 6308"/>
              </a:gdLst>
              <a:ahLst/>
              <a:cxnLst/>
              <a:rect l="T0" t="T1" r="T2" b="T3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2" name="Google Shape;11165;p91"/>
            <p:cNvSpPr>
              <a:spLocks noChangeArrowheads="1"/>
            </p:cNvSpPr>
            <p:nvPr/>
          </p:nvSpPr>
          <p:spPr bwMode="auto">
            <a:xfrm>
              <a:off x="7958137" y="3102318"/>
              <a:ext cx="24159" cy="129225"/>
            </a:xfrm>
            <a:custGeom>
              <a:avLst/>
              <a:gdLst>
                <a:gd name="T0" fmla="*/ 0 w 920"/>
                <a:gd name="T1" fmla="*/ 0 h 4921"/>
                <a:gd name="T2" fmla="*/ 920 w 920"/>
                <a:gd name="T3" fmla="*/ 4921 h 4921"/>
              </a:gdLst>
              <a:ahLst/>
              <a:cxnLst/>
              <a:rect l="T0" t="T1" r="T2" b="T3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3" name="Google Shape;11166;p91"/>
            <p:cNvSpPr>
              <a:spLocks noChangeArrowheads="1"/>
            </p:cNvSpPr>
            <p:nvPr/>
          </p:nvSpPr>
          <p:spPr bwMode="auto">
            <a:xfrm>
              <a:off x="7980773" y="3188661"/>
              <a:ext cx="17857" cy="68749"/>
            </a:xfrm>
            <a:custGeom>
              <a:avLst/>
              <a:gdLst>
                <a:gd name="T0" fmla="*/ 0 w 680"/>
                <a:gd name="T1" fmla="*/ 0 h 2618"/>
                <a:gd name="T2" fmla="*/ 680 w 680"/>
                <a:gd name="T3" fmla="*/ 2618 h 2618"/>
              </a:gdLst>
              <a:ahLst/>
              <a:cxnLst/>
              <a:rect l="T0" t="T1" r="T2" b="T3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4" name="Google Shape;11167;p91"/>
            <p:cNvSpPr>
              <a:spLocks noChangeArrowheads="1"/>
            </p:cNvSpPr>
            <p:nvPr/>
          </p:nvSpPr>
          <p:spPr bwMode="auto">
            <a:xfrm>
              <a:off x="8029012" y="3205231"/>
              <a:ext cx="13603" cy="51995"/>
            </a:xfrm>
            <a:custGeom>
              <a:avLst/>
              <a:gdLst>
                <a:gd name="T0" fmla="*/ 0 w 518"/>
                <a:gd name="T1" fmla="*/ 0 h 1980"/>
                <a:gd name="T2" fmla="*/ 518 w 518"/>
                <a:gd name="T3" fmla="*/ 1980 h 1980"/>
              </a:gdLst>
              <a:ahLst/>
              <a:cxnLst/>
              <a:rect l="T0" t="T1" r="T2" b="T3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5" name="Google Shape;11168;p91"/>
            <p:cNvSpPr>
              <a:spLocks noChangeArrowheads="1"/>
            </p:cNvSpPr>
            <p:nvPr/>
          </p:nvSpPr>
          <p:spPr bwMode="auto">
            <a:xfrm>
              <a:off x="8003146" y="3209328"/>
              <a:ext cx="17358" cy="58639"/>
            </a:xfrm>
            <a:custGeom>
              <a:avLst/>
              <a:gdLst>
                <a:gd name="T0" fmla="*/ 0 w 661"/>
                <a:gd name="T1" fmla="*/ 0 h 2233"/>
                <a:gd name="T2" fmla="*/ 661 w 661"/>
                <a:gd name="T3" fmla="*/ 2233 h 2233"/>
              </a:gdLst>
              <a:ahLst/>
              <a:cxnLst/>
              <a:rect l="T0" t="T1" r="T2" b="T3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6" name="Google Shape;11169;p91"/>
            <p:cNvSpPr>
              <a:spLocks noChangeArrowheads="1"/>
            </p:cNvSpPr>
            <p:nvPr/>
          </p:nvSpPr>
          <p:spPr bwMode="auto">
            <a:xfrm>
              <a:off x="8051885" y="3184013"/>
              <a:ext cx="26155" cy="27520"/>
            </a:xfrm>
            <a:custGeom>
              <a:avLst/>
              <a:gdLst>
                <a:gd name="T0" fmla="*/ 0 w 996"/>
                <a:gd name="T1" fmla="*/ 0 h 1048"/>
                <a:gd name="T2" fmla="*/ 996 w 996"/>
                <a:gd name="T3" fmla="*/ 1048 h 1048"/>
              </a:gdLst>
              <a:ahLst/>
              <a:cxnLst/>
              <a:rect l="T0" t="T1" r="T2" b="T3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7" name="Google Shape;11170;p91"/>
            <p:cNvSpPr>
              <a:spLocks noChangeArrowheads="1"/>
            </p:cNvSpPr>
            <p:nvPr/>
          </p:nvSpPr>
          <p:spPr bwMode="auto">
            <a:xfrm>
              <a:off x="7963940" y="2981706"/>
              <a:ext cx="94510" cy="96768"/>
            </a:xfrm>
            <a:custGeom>
              <a:avLst/>
              <a:gdLst>
                <a:gd name="T0" fmla="*/ 0 w 3599"/>
                <a:gd name="T1" fmla="*/ 0 h 3685"/>
                <a:gd name="T2" fmla="*/ 3599 w 3599"/>
                <a:gd name="T3" fmla="*/ 3685 h 3685"/>
              </a:gdLst>
              <a:ahLst/>
              <a:cxnLst/>
              <a:rect l="T0" t="T1" r="T2" b="T3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8" name="Google Shape;11171;p91"/>
            <p:cNvSpPr>
              <a:spLocks noChangeArrowheads="1"/>
            </p:cNvSpPr>
            <p:nvPr/>
          </p:nvSpPr>
          <p:spPr bwMode="auto">
            <a:xfrm>
              <a:off x="8227065" y="3076189"/>
              <a:ext cx="94772" cy="96794"/>
            </a:xfrm>
            <a:custGeom>
              <a:avLst/>
              <a:gdLst>
                <a:gd name="T0" fmla="*/ 0 w 3609"/>
                <a:gd name="T1" fmla="*/ 0 h 3686"/>
                <a:gd name="T2" fmla="*/ 3609 w 3609"/>
                <a:gd name="T3" fmla="*/ 3686 h 3686"/>
              </a:gdLst>
              <a:ahLst/>
              <a:cxnLst/>
              <a:rect l="T0" t="T1" r="T2" b="T3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49" name="Google Shape;11172;p91"/>
            <p:cNvSpPr>
              <a:spLocks noChangeArrowheads="1"/>
            </p:cNvSpPr>
            <p:nvPr/>
          </p:nvSpPr>
          <p:spPr bwMode="auto">
            <a:xfrm>
              <a:off x="8227065" y="3076189"/>
              <a:ext cx="23897" cy="76942"/>
            </a:xfrm>
            <a:custGeom>
              <a:avLst/>
              <a:gdLst>
                <a:gd name="T0" fmla="*/ 0 w 910"/>
                <a:gd name="T1" fmla="*/ 0 h 2930"/>
                <a:gd name="T2" fmla="*/ 910 w 910"/>
                <a:gd name="T3" fmla="*/ 2930 h 2930"/>
              </a:gdLst>
              <a:ahLst/>
              <a:cxnLst/>
              <a:rect l="T0" t="T1" r="T2" b="T3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0" name="Google Shape;11173;p91"/>
            <p:cNvSpPr>
              <a:spLocks noChangeArrowheads="1"/>
            </p:cNvSpPr>
            <p:nvPr/>
          </p:nvSpPr>
          <p:spPr bwMode="auto">
            <a:xfrm>
              <a:off x="7963940" y="2957836"/>
              <a:ext cx="23634" cy="120638"/>
            </a:xfrm>
            <a:custGeom>
              <a:avLst/>
              <a:gdLst>
                <a:gd name="T0" fmla="*/ 0 w 900"/>
                <a:gd name="T1" fmla="*/ 0 h 4594"/>
                <a:gd name="T2" fmla="*/ 900 w 900"/>
                <a:gd name="T3" fmla="*/ 4594 h 4594"/>
              </a:gdLst>
              <a:ahLst/>
              <a:cxnLst/>
              <a:rect l="T0" t="T1" r="T2" b="T3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1" name="Google Shape;11174;p91"/>
            <p:cNvSpPr>
              <a:spLocks noChangeArrowheads="1"/>
            </p:cNvSpPr>
            <p:nvPr/>
          </p:nvSpPr>
          <p:spPr bwMode="auto">
            <a:xfrm>
              <a:off x="8194634" y="2885437"/>
              <a:ext cx="132718" cy="165412"/>
            </a:xfrm>
            <a:custGeom>
              <a:avLst/>
              <a:gdLst>
                <a:gd name="T0" fmla="*/ 0 w 5054"/>
                <a:gd name="T1" fmla="*/ 0 h 6299"/>
                <a:gd name="T2" fmla="*/ 5054 w 5054"/>
                <a:gd name="T3" fmla="*/ 6299 h 6299"/>
              </a:gdLst>
              <a:ahLst/>
              <a:cxnLst/>
              <a:rect l="T0" t="T1" r="T2" b="T3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2" name="Google Shape;11175;p91"/>
            <p:cNvSpPr>
              <a:spLocks noChangeArrowheads="1"/>
            </p:cNvSpPr>
            <p:nvPr/>
          </p:nvSpPr>
          <p:spPr bwMode="auto">
            <a:xfrm>
              <a:off x="8194634" y="2941738"/>
              <a:ext cx="48528" cy="109110"/>
            </a:xfrm>
            <a:custGeom>
              <a:avLst/>
              <a:gdLst>
                <a:gd name="T0" fmla="*/ 0 w 1848"/>
                <a:gd name="T1" fmla="*/ 0 h 4155"/>
                <a:gd name="T2" fmla="*/ 1848 w 1848"/>
                <a:gd name="T3" fmla="*/ 4155 h 4155"/>
              </a:gdLst>
              <a:ahLst/>
              <a:cxnLst/>
              <a:rect l="T0" t="T1" r="T2" b="T3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3" name="Google Shape;11176;p91"/>
            <p:cNvSpPr>
              <a:spLocks noChangeArrowheads="1"/>
            </p:cNvSpPr>
            <p:nvPr/>
          </p:nvSpPr>
          <p:spPr bwMode="auto">
            <a:xfrm>
              <a:off x="8281345" y="2895993"/>
              <a:ext cx="13603" cy="52179"/>
            </a:xfrm>
            <a:custGeom>
              <a:avLst/>
              <a:gdLst>
                <a:gd name="T0" fmla="*/ 0 w 518"/>
                <a:gd name="T1" fmla="*/ 0 h 1987"/>
                <a:gd name="T2" fmla="*/ 518 w 518"/>
                <a:gd name="T3" fmla="*/ 1987 h 1987"/>
              </a:gdLst>
              <a:ahLst/>
              <a:cxnLst/>
              <a:rect l="T0" t="T1" r="T2" b="T3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4" name="Google Shape;11177;p91"/>
            <p:cNvSpPr>
              <a:spLocks noChangeArrowheads="1"/>
            </p:cNvSpPr>
            <p:nvPr/>
          </p:nvSpPr>
          <p:spPr bwMode="auto">
            <a:xfrm>
              <a:off x="8304217" y="2922096"/>
              <a:ext cx="13340" cy="35635"/>
            </a:xfrm>
            <a:custGeom>
              <a:avLst/>
              <a:gdLst>
                <a:gd name="T0" fmla="*/ 0 w 508"/>
                <a:gd name="T1" fmla="*/ 0 h 1357"/>
                <a:gd name="T2" fmla="*/ 508 w 508"/>
                <a:gd name="T3" fmla="*/ 1357 h 1357"/>
              </a:gdLst>
              <a:ahLst/>
              <a:cxnLst/>
              <a:rect l="T0" t="T1" r="T2" b="T3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5" name="Google Shape;11178;p91"/>
            <p:cNvSpPr>
              <a:spLocks noChangeArrowheads="1"/>
            </p:cNvSpPr>
            <p:nvPr/>
          </p:nvSpPr>
          <p:spPr bwMode="auto">
            <a:xfrm>
              <a:off x="8255452" y="2885437"/>
              <a:ext cx="17620" cy="58665"/>
            </a:xfrm>
            <a:custGeom>
              <a:avLst/>
              <a:gdLst>
                <a:gd name="T0" fmla="*/ 0 w 671"/>
                <a:gd name="T1" fmla="*/ 0 h 2234"/>
                <a:gd name="T2" fmla="*/ 671 w 671"/>
                <a:gd name="T3" fmla="*/ 2234 h 2234"/>
              </a:gdLst>
              <a:ahLst/>
              <a:cxnLst/>
              <a:rect l="T0" t="T1" r="T2" b="T3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6" name="Google Shape;11179;p91"/>
            <p:cNvSpPr>
              <a:spLocks noChangeArrowheads="1"/>
            </p:cNvSpPr>
            <p:nvPr/>
          </p:nvSpPr>
          <p:spPr bwMode="auto">
            <a:xfrm>
              <a:off x="8233341" y="2895993"/>
              <a:ext cx="17620" cy="73160"/>
            </a:xfrm>
            <a:custGeom>
              <a:avLst/>
              <a:gdLst>
                <a:gd name="T0" fmla="*/ 0 w 671"/>
                <a:gd name="T1" fmla="*/ 0 h 2786"/>
                <a:gd name="T2" fmla="*/ 671 w 671"/>
                <a:gd name="T3" fmla="*/ 2786 h 2786"/>
              </a:gdLst>
              <a:ahLst/>
              <a:cxnLst/>
              <a:rect l="T0" t="T1" r="T2" b="T3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7" name="Google Shape;11180;p91"/>
            <p:cNvSpPr>
              <a:spLocks noChangeArrowheads="1"/>
            </p:cNvSpPr>
            <p:nvPr/>
          </p:nvSpPr>
          <p:spPr bwMode="auto">
            <a:xfrm>
              <a:off x="7951362" y="2892737"/>
              <a:ext cx="165648" cy="128674"/>
            </a:xfrm>
            <a:custGeom>
              <a:avLst/>
              <a:gdLst>
                <a:gd name="T0" fmla="*/ 0 w 6308"/>
                <a:gd name="T1" fmla="*/ 0 h 4900"/>
                <a:gd name="T2" fmla="*/ 6308 w 6308"/>
                <a:gd name="T3" fmla="*/ 4900 h 4900"/>
              </a:gdLst>
              <a:ahLst/>
              <a:cxnLst/>
              <a:rect l="T0" t="T1" r="T2" b="T3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8" name="Google Shape;11181;p91"/>
            <p:cNvSpPr>
              <a:spLocks noChangeArrowheads="1"/>
            </p:cNvSpPr>
            <p:nvPr/>
          </p:nvSpPr>
          <p:spPr bwMode="auto">
            <a:xfrm>
              <a:off x="7988047" y="2892737"/>
              <a:ext cx="128963" cy="21875"/>
            </a:xfrm>
            <a:custGeom>
              <a:avLst/>
              <a:gdLst>
                <a:gd name="T0" fmla="*/ 0 w 4911"/>
                <a:gd name="T1" fmla="*/ 0 h 833"/>
                <a:gd name="T2" fmla="*/ 4911 w 4911"/>
                <a:gd name="T3" fmla="*/ 833 h 833"/>
              </a:gdLst>
              <a:ahLst/>
              <a:cxnLst/>
              <a:rect l="T0" t="T1" r="T2" b="T3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59" name="Google Shape;11182;p91"/>
            <p:cNvSpPr>
              <a:spLocks noChangeArrowheads="1"/>
            </p:cNvSpPr>
            <p:nvPr/>
          </p:nvSpPr>
          <p:spPr bwMode="auto">
            <a:xfrm>
              <a:off x="7961918" y="2914848"/>
              <a:ext cx="70140" cy="17883"/>
            </a:xfrm>
            <a:custGeom>
              <a:avLst/>
              <a:gdLst>
                <a:gd name="T0" fmla="*/ 0 w 2671"/>
                <a:gd name="T1" fmla="*/ 0 h 681"/>
                <a:gd name="T2" fmla="*/ 2671 w 2671"/>
                <a:gd name="T3" fmla="*/ 681 h 681"/>
              </a:gdLst>
              <a:ahLst/>
              <a:cxnLst/>
              <a:rect l="T0" t="T1" r="T2" b="T3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0" name="Google Shape;11183;p91"/>
            <p:cNvSpPr>
              <a:spLocks noChangeArrowheads="1"/>
            </p:cNvSpPr>
            <p:nvPr/>
          </p:nvSpPr>
          <p:spPr bwMode="auto">
            <a:xfrm>
              <a:off x="7961918" y="2963114"/>
              <a:ext cx="53807" cy="13576"/>
            </a:xfrm>
            <a:custGeom>
              <a:avLst/>
              <a:gdLst>
                <a:gd name="T0" fmla="*/ 0 w 2049"/>
                <a:gd name="T1" fmla="*/ 0 h 517"/>
                <a:gd name="T2" fmla="*/ 2049 w 2049"/>
                <a:gd name="T3" fmla="*/ 517 h 517"/>
              </a:gdLst>
              <a:ahLst/>
              <a:cxnLst/>
              <a:rect l="T0" t="T1" r="T2" b="T3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1" name="Google Shape;11184;p91"/>
            <p:cNvSpPr>
              <a:spLocks noChangeArrowheads="1"/>
            </p:cNvSpPr>
            <p:nvPr/>
          </p:nvSpPr>
          <p:spPr bwMode="auto">
            <a:xfrm>
              <a:off x="7951624" y="2937221"/>
              <a:ext cx="59820" cy="17620"/>
            </a:xfrm>
            <a:custGeom>
              <a:avLst/>
              <a:gdLst>
                <a:gd name="T0" fmla="*/ 0 w 2278"/>
                <a:gd name="T1" fmla="*/ 0 h 671"/>
                <a:gd name="T2" fmla="*/ 2278 w 2278"/>
                <a:gd name="T3" fmla="*/ 671 h 671"/>
              </a:gdLst>
              <a:ahLst/>
              <a:cxnLst/>
              <a:rect l="T0" t="T1" r="T2" b="T3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2" name="Google Shape;11185;p91"/>
            <p:cNvSpPr>
              <a:spLocks noChangeArrowheads="1"/>
            </p:cNvSpPr>
            <p:nvPr/>
          </p:nvSpPr>
          <p:spPr bwMode="auto">
            <a:xfrm>
              <a:off x="8007663" y="2985960"/>
              <a:ext cx="27652" cy="26181"/>
            </a:xfrm>
            <a:custGeom>
              <a:avLst/>
              <a:gdLst>
                <a:gd name="T0" fmla="*/ 0 w 1053"/>
                <a:gd name="T1" fmla="*/ 0 h 997"/>
                <a:gd name="T2" fmla="*/ 1053 w 1053"/>
                <a:gd name="T3" fmla="*/ 997 h 997"/>
              </a:gdLst>
              <a:ahLst/>
              <a:cxnLst/>
              <a:rect l="T0" t="T1" r="T2" b="T3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3" name="Google Shape;11186;p91"/>
            <p:cNvSpPr>
              <a:spLocks noChangeArrowheads="1"/>
            </p:cNvSpPr>
            <p:nvPr/>
          </p:nvSpPr>
          <p:spPr bwMode="auto">
            <a:xfrm>
              <a:off x="8168505" y="3131992"/>
              <a:ext cx="165385" cy="128700"/>
            </a:xfrm>
            <a:custGeom>
              <a:avLst/>
              <a:gdLst>
                <a:gd name="T0" fmla="*/ 0 w 6298"/>
                <a:gd name="T1" fmla="*/ 0 h 4901"/>
                <a:gd name="T2" fmla="*/ 6298 w 6298"/>
                <a:gd name="T3" fmla="*/ 4901 h 4901"/>
              </a:gdLst>
              <a:ahLst/>
              <a:cxnLst/>
              <a:rect l="T0" t="T1" r="T2" b="T3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4" name="Google Shape;11187;p91"/>
            <p:cNvSpPr>
              <a:spLocks noChangeArrowheads="1"/>
            </p:cNvSpPr>
            <p:nvPr/>
          </p:nvSpPr>
          <p:spPr bwMode="auto">
            <a:xfrm>
              <a:off x="8168505" y="3132123"/>
              <a:ext cx="109583" cy="45115"/>
            </a:xfrm>
            <a:custGeom>
              <a:avLst/>
              <a:gdLst>
                <a:gd name="T0" fmla="*/ 0 w 4173"/>
                <a:gd name="T1" fmla="*/ 0 h 1718"/>
                <a:gd name="T2" fmla="*/ 4173 w 4173"/>
                <a:gd name="T3" fmla="*/ 1718 h 1718"/>
              </a:gdLst>
              <a:ahLst/>
              <a:cxnLst/>
              <a:rect l="T0" t="T1" r="T2" b="T3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5" name="Google Shape;11188;p91"/>
            <p:cNvSpPr>
              <a:spLocks noChangeArrowheads="1"/>
            </p:cNvSpPr>
            <p:nvPr/>
          </p:nvSpPr>
          <p:spPr bwMode="auto">
            <a:xfrm>
              <a:off x="8269790" y="3215420"/>
              <a:ext cx="53807" cy="13603"/>
            </a:xfrm>
            <a:custGeom>
              <a:avLst/>
              <a:gdLst>
                <a:gd name="T0" fmla="*/ 0 w 2049"/>
                <a:gd name="T1" fmla="*/ 0 h 518"/>
                <a:gd name="T2" fmla="*/ 2049 w 2049"/>
                <a:gd name="T3" fmla="*/ 518 h 518"/>
              </a:gdLst>
              <a:ahLst/>
              <a:cxnLst/>
              <a:rect l="T0" t="T1" r="T2" b="T3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6" name="Google Shape;11189;p91"/>
            <p:cNvSpPr>
              <a:spLocks noChangeArrowheads="1"/>
            </p:cNvSpPr>
            <p:nvPr/>
          </p:nvSpPr>
          <p:spPr bwMode="auto">
            <a:xfrm>
              <a:off x="8260494" y="3238292"/>
              <a:ext cx="37210" cy="13340"/>
            </a:xfrm>
            <a:custGeom>
              <a:avLst/>
              <a:gdLst>
                <a:gd name="T0" fmla="*/ 0 w 1417"/>
                <a:gd name="T1" fmla="*/ 0 h 508"/>
                <a:gd name="T2" fmla="*/ 1417 w 1417"/>
                <a:gd name="T3" fmla="*/ 508 h 508"/>
              </a:gdLst>
              <a:ahLst/>
              <a:cxnLst/>
              <a:rect l="T0" t="T1" r="T2" b="T3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7" name="Google Shape;11190;p91"/>
            <p:cNvSpPr>
              <a:spLocks noChangeArrowheads="1"/>
            </p:cNvSpPr>
            <p:nvPr/>
          </p:nvSpPr>
          <p:spPr bwMode="auto">
            <a:xfrm>
              <a:off x="8274044" y="3189528"/>
              <a:ext cx="59847" cy="17620"/>
            </a:xfrm>
            <a:custGeom>
              <a:avLst/>
              <a:gdLst>
                <a:gd name="T0" fmla="*/ 0 w 2279"/>
                <a:gd name="T1" fmla="*/ 0 h 671"/>
                <a:gd name="T2" fmla="*/ 2279 w 2279"/>
                <a:gd name="T3" fmla="*/ 671 h 671"/>
              </a:gdLst>
              <a:ahLst/>
              <a:cxnLst/>
              <a:rect l="T0" t="T1" r="T2" b="T3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8" name="Google Shape;11191;p91"/>
            <p:cNvSpPr>
              <a:spLocks noChangeArrowheads="1"/>
            </p:cNvSpPr>
            <p:nvPr/>
          </p:nvSpPr>
          <p:spPr bwMode="auto">
            <a:xfrm>
              <a:off x="8250174" y="3167180"/>
              <a:ext cx="73160" cy="17857"/>
            </a:xfrm>
            <a:custGeom>
              <a:avLst/>
              <a:gdLst>
                <a:gd name="T0" fmla="*/ 0 w 2786"/>
                <a:gd name="T1" fmla="*/ 0 h 680"/>
                <a:gd name="T2" fmla="*/ 2786 w 2786"/>
                <a:gd name="T3" fmla="*/ 680 h 680"/>
              </a:gdLst>
              <a:ahLst/>
              <a:cxnLst/>
              <a:rect l="T0" t="T1" r="T2" b="T3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69" name="Google Shape;11192;p91"/>
            <p:cNvSpPr>
              <a:spLocks noChangeArrowheads="1"/>
            </p:cNvSpPr>
            <p:nvPr/>
          </p:nvSpPr>
          <p:spPr bwMode="auto">
            <a:xfrm>
              <a:off x="8169241" y="3170699"/>
              <a:ext cx="9349" cy="75156"/>
            </a:xfrm>
            <a:custGeom>
              <a:avLst/>
              <a:gdLst>
                <a:gd name="T0" fmla="*/ 0 w 356"/>
                <a:gd name="T1" fmla="*/ 0 h 2862"/>
                <a:gd name="T2" fmla="*/ 356 w 356"/>
                <a:gd name="T3" fmla="*/ 2862 h 2862"/>
              </a:gdLst>
              <a:ahLst/>
              <a:cxnLst/>
              <a:rect l="T0" t="T1" r="T2" b="T3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0" name="Google Shape;11193;p91"/>
            <p:cNvSpPr>
              <a:spLocks noChangeArrowheads="1"/>
            </p:cNvSpPr>
            <p:nvPr/>
          </p:nvSpPr>
          <p:spPr bwMode="auto">
            <a:xfrm>
              <a:off x="8158185" y="2907548"/>
              <a:ext cx="15861" cy="15861"/>
            </a:xfrm>
            <a:custGeom>
              <a:avLst/>
              <a:gdLst>
                <a:gd name="T0" fmla="*/ 0 w 604"/>
                <a:gd name="T1" fmla="*/ 0 h 604"/>
                <a:gd name="T2" fmla="*/ 604 w 604"/>
                <a:gd name="T3" fmla="*/ 604 h 604"/>
              </a:gdLst>
              <a:ahLst/>
              <a:cxnLst/>
              <a:rect l="T0" t="T1" r="T2" b="T3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1" name="Google Shape;11194;p91"/>
            <p:cNvSpPr>
              <a:spLocks noChangeArrowheads="1"/>
            </p:cNvSpPr>
            <p:nvPr/>
          </p:nvSpPr>
          <p:spPr bwMode="auto">
            <a:xfrm>
              <a:off x="8179797" y="2907548"/>
              <a:ext cx="15861" cy="15861"/>
            </a:xfrm>
            <a:custGeom>
              <a:avLst/>
              <a:gdLst>
                <a:gd name="T0" fmla="*/ 0 w 604"/>
                <a:gd name="T1" fmla="*/ 0 h 604"/>
                <a:gd name="T2" fmla="*/ 604 w 604"/>
                <a:gd name="T3" fmla="*/ 604 h 604"/>
              </a:gdLst>
              <a:ahLst/>
              <a:cxnLst/>
              <a:rect l="T0" t="T1" r="T2" b="T3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2" name="Google Shape;11195;p91"/>
            <p:cNvSpPr>
              <a:spLocks noChangeArrowheads="1"/>
            </p:cNvSpPr>
            <p:nvPr/>
          </p:nvSpPr>
          <p:spPr bwMode="auto">
            <a:xfrm>
              <a:off x="8297915" y="3093521"/>
              <a:ext cx="15861" cy="15861"/>
            </a:xfrm>
            <a:custGeom>
              <a:avLst/>
              <a:gdLst>
                <a:gd name="T0" fmla="*/ 0 w 604"/>
                <a:gd name="T1" fmla="*/ 0 h 604"/>
                <a:gd name="T2" fmla="*/ 604 w 604"/>
                <a:gd name="T3" fmla="*/ 604 h 604"/>
              </a:gdLst>
              <a:ahLst/>
              <a:cxnLst/>
              <a:rect l="T0" t="T1" r="T2" b="T3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3" name="Google Shape;11196;p91"/>
            <p:cNvSpPr>
              <a:spLocks noChangeArrowheads="1"/>
            </p:cNvSpPr>
            <p:nvPr/>
          </p:nvSpPr>
          <p:spPr bwMode="auto">
            <a:xfrm>
              <a:off x="8297915" y="3115159"/>
              <a:ext cx="15861" cy="15835"/>
            </a:xfrm>
            <a:custGeom>
              <a:avLst/>
              <a:gdLst>
                <a:gd name="T0" fmla="*/ 0 w 604"/>
                <a:gd name="T1" fmla="*/ 0 h 603"/>
                <a:gd name="T2" fmla="*/ 604 w 604"/>
                <a:gd name="T3" fmla="*/ 603 h 603"/>
              </a:gdLst>
              <a:ahLst/>
              <a:cxnLst/>
              <a:rect l="T0" t="T1" r="T2" b="T3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4" name="Google Shape;11197;p91"/>
            <p:cNvSpPr>
              <a:spLocks noChangeArrowheads="1"/>
            </p:cNvSpPr>
            <p:nvPr/>
          </p:nvSpPr>
          <p:spPr bwMode="auto">
            <a:xfrm>
              <a:off x="7972212" y="3025928"/>
              <a:ext cx="15861" cy="15598"/>
            </a:xfrm>
            <a:custGeom>
              <a:avLst/>
              <a:gdLst>
                <a:gd name="T0" fmla="*/ 0 w 604"/>
                <a:gd name="T1" fmla="*/ 0 h 594"/>
                <a:gd name="T2" fmla="*/ 604 w 604"/>
                <a:gd name="T3" fmla="*/ 594 h 594"/>
              </a:gdLst>
              <a:ahLst/>
              <a:cxnLst/>
              <a:rect l="T0" t="T1" r="T2" b="T3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5" name="Google Shape;11198;p91"/>
            <p:cNvSpPr>
              <a:spLocks noChangeArrowheads="1"/>
            </p:cNvSpPr>
            <p:nvPr/>
          </p:nvSpPr>
          <p:spPr bwMode="auto">
            <a:xfrm>
              <a:off x="7972212" y="3047540"/>
              <a:ext cx="15861" cy="15598"/>
            </a:xfrm>
            <a:custGeom>
              <a:avLst/>
              <a:gdLst>
                <a:gd name="T0" fmla="*/ 0 w 604"/>
                <a:gd name="T1" fmla="*/ 0 h 594"/>
                <a:gd name="T2" fmla="*/ 604 w 604"/>
                <a:gd name="T3" fmla="*/ 594 h 594"/>
              </a:gdLst>
              <a:ahLst/>
              <a:cxnLst/>
              <a:rect l="T0" t="T1" r="T2" b="T3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6" name="Google Shape;11199;p91"/>
            <p:cNvSpPr>
              <a:spLocks noChangeArrowheads="1"/>
            </p:cNvSpPr>
            <p:nvPr/>
          </p:nvSpPr>
          <p:spPr bwMode="auto">
            <a:xfrm>
              <a:off x="8090592" y="3233277"/>
              <a:ext cx="15598" cy="15835"/>
            </a:xfrm>
            <a:custGeom>
              <a:avLst/>
              <a:gdLst>
                <a:gd name="T0" fmla="*/ 0 w 594"/>
                <a:gd name="T1" fmla="*/ 0 h 603"/>
                <a:gd name="T2" fmla="*/ 594 w 594"/>
                <a:gd name="T3" fmla="*/ 603 h 603"/>
              </a:gdLst>
              <a:ahLst/>
              <a:cxnLst/>
              <a:rect l="T0" t="T1" r="T2" b="T3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7" name="Google Shape;11200;p91"/>
            <p:cNvSpPr>
              <a:spLocks noChangeArrowheads="1"/>
            </p:cNvSpPr>
            <p:nvPr/>
          </p:nvSpPr>
          <p:spPr bwMode="auto">
            <a:xfrm>
              <a:off x="8111941" y="3233277"/>
              <a:ext cx="15861" cy="15835"/>
            </a:xfrm>
            <a:custGeom>
              <a:avLst/>
              <a:gdLst>
                <a:gd name="T0" fmla="*/ 0 w 604"/>
                <a:gd name="T1" fmla="*/ 0 h 603"/>
                <a:gd name="T2" fmla="*/ 604 w 604"/>
                <a:gd name="T3" fmla="*/ 603 h 603"/>
              </a:gdLst>
              <a:ahLst/>
              <a:cxnLst/>
              <a:rect l="T0" t="T1" r="T2" b="T3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8" name="Google Shape;11201;p91"/>
            <p:cNvSpPr>
              <a:spLocks noChangeArrowheads="1"/>
            </p:cNvSpPr>
            <p:nvPr/>
          </p:nvSpPr>
          <p:spPr bwMode="auto">
            <a:xfrm>
              <a:off x="7963415" y="3074693"/>
              <a:ext cx="95534" cy="32694"/>
            </a:xfrm>
            <a:custGeom>
              <a:avLst/>
              <a:gdLst>
                <a:gd name="T0" fmla="*/ 0 w 3638"/>
                <a:gd name="T1" fmla="*/ 0 h 1245"/>
                <a:gd name="T2" fmla="*/ 3638 w 3638"/>
                <a:gd name="T3" fmla="*/ 1245 h 1245"/>
              </a:gdLst>
              <a:ahLst/>
              <a:cxnLst/>
              <a:rect l="T0" t="T1" r="T2" b="T3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79" name="Google Shape;11202;p91"/>
            <p:cNvSpPr>
              <a:spLocks noChangeArrowheads="1"/>
            </p:cNvSpPr>
            <p:nvPr/>
          </p:nvSpPr>
          <p:spPr bwMode="auto">
            <a:xfrm>
              <a:off x="7987548" y="3074693"/>
              <a:ext cx="71401" cy="32694"/>
            </a:xfrm>
            <a:custGeom>
              <a:avLst/>
              <a:gdLst>
                <a:gd name="T0" fmla="*/ 0 w 2719"/>
                <a:gd name="T1" fmla="*/ 0 h 1245"/>
                <a:gd name="T2" fmla="*/ 2719 w 2719"/>
                <a:gd name="T3" fmla="*/ 1245 h 1245"/>
              </a:gdLst>
              <a:ahLst/>
              <a:cxnLst/>
              <a:rect l="T0" t="T1" r="T2" b="T3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80" name="Google Shape;11203;p91"/>
            <p:cNvSpPr>
              <a:spLocks noChangeArrowheads="1"/>
            </p:cNvSpPr>
            <p:nvPr/>
          </p:nvSpPr>
          <p:spPr bwMode="auto">
            <a:xfrm>
              <a:off x="8139856" y="3161587"/>
              <a:ext cx="32694" cy="94825"/>
            </a:xfrm>
            <a:custGeom>
              <a:avLst/>
              <a:gdLst>
                <a:gd name="T0" fmla="*/ 0 w 1245"/>
                <a:gd name="T1" fmla="*/ 0 h 3611"/>
                <a:gd name="T2" fmla="*/ 1245 w 1245"/>
                <a:gd name="T3" fmla="*/ 3611 h 3611"/>
              </a:gdLst>
              <a:ahLst/>
              <a:cxnLst/>
              <a:rect l="T0" t="T1" r="T2" b="T3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81" name="Google Shape;11204;p91"/>
            <p:cNvSpPr>
              <a:spLocks noChangeArrowheads="1"/>
            </p:cNvSpPr>
            <p:nvPr/>
          </p:nvSpPr>
          <p:spPr bwMode="auto">
            <a:xfrm>
              <a:off x="8139593" y="3185510"/>
              <a:ext cx="32956" cy="70718"/>
            </a:xfrm>
            <a:custGeom>
              <a:avLst/>
              <a:gdLst>
                <a:gd name="T0" fmla="*/ 0 w 1255"/>
                <a:gd name="T1" fmla="*/ 0 h 2693"/>
                <a:gd name="T2" fmla="*/ 1255 w 1255"/>
                <a:gd name="T3" fmla="*/ 2693 h 2693"/>
              </a:gdLst>
              <a:ahLst/>
              <a:cxnLst/>
              <a:rect l="T0" t="T1" r="T2" b="T3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82" name="Google Shape;11205;p91"/>
            <p:cNvSpPr>
              <a:spLocks noChangeArrowheads="1"/>
            </p:cNvSpPr>
            <p:nvPr/>
          </p:nvSpPr>
          <p:spPr bwMode="auto">
            <a:xfrm>
              <a:off x="8226803" y="3047303"/>
              <a:ext cx="95534" cy="32694"/>
            </a:xfrm>
            <a:custGeom>
              <a:avLst/>
              <a:gdLst>
                <a:gd name="T0" fmla="*/ 0 w 3638"/>
                <a:gd name="T1" fmla="*/ 0 h 1245"/>
                <a:gd name="T2" fmla="*/ 3638 w 3638"/>
                <a:gd name="T3" fmla="*/ 1245 h 1245"/>
              </a:gdLst>
              <a:ahLst/>
              <a:cxnLst/>
              <a:rect l="T0" t="T1" r="T2" b="T3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83" name="Google Shape;11206;p91"/>
            <p:cNvSpPr>
              <a:spLocks noChangeArrowheads="1"/>
            </p:cNvSpPr>
            <p:nvPr/>
          </p:nvSpPr>
          <p:spPr bwMode="auto">
            <a:xfrm>
              <a:off x="8226803" y="3047303"/>
              <a:ext cx="71401" cy="32930"/>
            </a:xfrm>
            <a:custGeom>
              <a:avLst/>
              <a:gdLst>
                <a:gd name="T0" fmla="*/ 0 w 2719"/>
                <a:gd name="T1" fmla="*/ 0 h 1254"/>
                <a:gd name="T2" fmla="*/ 2719 w 2719"/>
                <a:gd name="T3" fmla="*/ 1254 h 1254"/>
              </a:gdLst>
              <a:ahLst/>
              <a:cxnLst/>
              <a:rect l="T0" t="T1" r="T2" b="T3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84" name="Google Shape;11207;p91"/>
            <p:cNvSpPr>
              <a:spLocks noChangeArrowheads="1"/>
            </p:cNvSpPr>
            <p:nvPr/>
          </p:nvSpPr>
          <p:spPr bwMode="auto">
            <a:xfrm>
              <a:off x="8114226" y="2898252"/>
              <a:ext cx="32694" cy="94851"/>
            </a:xfrm>
            <a:custGeom>
              <a:avLst/>
              <a:gdLst>
                <a:gd name="T0" fmla="*/ 0 w 1245"/>
                <a:gd name="T1" fmla="*/ 0 h 3612"/>
                <a:gd name="T2" fmla="*/ 1245 w 1245"/>
                <a:gd name="T3" fmla="*/ 3612 h 3612"/>
              </a:gdLst>
              <a:ahLst/>
              <a:cxnLst/>
              <a:rect l="T0" t="T1" r="T2" b="T3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  <p:sp>
          <p:nvSpPr>
            <p:cNvPr id="124985" name="Google Shape;11208;p91"/>
            <p:cNvSpPr>
              <a:spLocks noChangeArrowheads="1"/>
            </p:cNvSpPr>
            <p:nvPr/>
          </p:nvSpPr>
          <p:spPr bwMode="auto">
            <a:xfrm>
              <a:off x="8114226" y="2898252"/>
              <a:ext cx="32930" cy="70902"/>
            </a:xfrm>
            <a:custGeom>
              <a:avLst/>
              <a:gdLst>
                <a:gd name="T0" fmla="*/ 0 w 1254"/>
                <a:gd name="T1" fmla="*/ 0 h 2700"/>
                <a:gd name="T2" fmla="*/ 1254 w 1254"/>
                <a:gd name="T3" fmla="*/ 2700 h 2700"/>
              </a:gdLst>
              <a:ahLst/>
              <a:cxnLst/>
              <a:rect l="T0" t="T1" r="T2" b="T3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  <a:cs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3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799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00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25954" name="Parallelogram 36"/>
          <p:cNvGrpSpPr>
            <a:grpSpLocks/>
          </p:cNvGrpSpPr>
          <p:nvPr/>
        </p:nvGrpSpPr>
        <p:grpSpPr bwMode="auto">
          <a:xfrm>
            <a:off x="66675" y="134938"/>
            <a:ext cx="2736850" cy="266700"/>
            <a:chOff x="0" y="0"/>
            <a:chExt cx="2736392" cy="266611"/>
          </a:xfrm>
        </p:grpSpPr>
        <p:sp>
          <p:nvSpPr>
            <p:cNvPr id="80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03" name="https://rusada.ru/"/>
            <p:cNvSpPr txBox="1"/>
            <p:nvPr/>
          </p:nvSpPr>
          <p:spPr>
            <a:xfrm>
              <a:off x="350779" y="4760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 dirty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125955" name="Rectangle 110"/>
          <p:cNvGrpSpPr>
            <a:grpSpLocks/>
          </p:cNvGrpSpPr>
          <p:nvPr/>
        </p:nvGrpSpPr>
        <p:grpSpPr bwMode="auto">
          <a:xfrm>
            <a:off x="2938463" y="273050"/>
            <a:ext cx="7121525" cy="709613"/>
            <a:chOff x="328886" y="-198051"/>
            <a:chExt cx="7120730" cy="709332"/>
          </a:xfrm>
        </p:grpSpPr>
        <p:sp>
          <p:nvSpPr>
            <p:cNvPr id="805" name="Прямоугольник"/>
            <p:cNvSpPr/>
            <p:nvPr/>
          </p:nvSpPr>
          <p:spPr>
            <a:xfrm>
              <a:off x="328886" y="-198051"/>
              <a:ext cx="7063586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2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ПОЛОЖЕНИЯ СТАТЬИ 2.11"/>
            <p:cNvSpPr txBox="1"/>
            <p:nvPr/>
          </p:nvSpPr>
          <p:spPr>
            <a:xfrm>
              <a:off x="476507" y="-153619"/>
              <a:ext cx="6973109" cy="523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kern="0" dirty="0">
                  <a:latin typeface="Calibri"/>
                  <a:ea typeface="+mn-ea"/>
                  <a:cs typeface="Calibri"/>
                  <a:sym typeface="Calibri"/>
                </a:rPr>
                <a:t>Запрещенное сотрудничество</a:t>
              </a:r>
              <a:endParaRPr sz="2800" kern="0" dirty="0"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25956" name="TextBox 11"/>
          <p:cNvSpPr txBox="1">
            <a:spLocks noChangeArrowheads="1"/>
          </p:cNvSpPr>
          <p:nvPr/>
        </p:nvSpPr>
        <p:spPr bwMode="auto">
          <a:xfrm>
            <a:off x="5597525" y="1760538"/>
            <a:ext cx="51022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Спортсмены и иные лица </a:t>
            </a:r>
            <a:r>
              <a:rPr lang="ru-RU" sz="2000" b="1" i="1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не должны работать </a:t>
            </a:r>
            <a:r>
              <a:rPr lang="ru-RU" sz="2000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с тренерами, инструкторами, врачами или иным персоналом спортсмена, которые </a:t>
            </a:r>
            <a:r>
              <a:rPr lang="ru-RU" sz="2000" b="1" i="1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отбывают дисквалификацию </a:t>
            </a:r>
            <a:r>
              <a:rPr lang="ru-RU" sz="2000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в связи с нарушением антидопинговых правил, или которые были </a:t>
            </a:r>
            <a:r>
              <a:rPr lang="ru-RU" sz="2000" b="1" i="1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признаны виновными </a:t>
            </a:r>
            <a:r>
              <a:rPr lang="ru-RU" sz="2000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по уголовному делу или в ходе дисциплинарного расследования в отношении допинга </a:t>
            </a:r>
          </a:p>
          <a:p>
            <a:endParaRPr lang="ru-RU" sz="2000">
              <a:solidFill>
                <a:srgbClr val="47474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Нарушение данного требования может повлечь за собой </a:t>
            </a:r>
            <a:r>
              <a:rPr lang="ru-RU" sz="2000" b="1" i="1">
                <a:solidFill>
                  <a:srgbClr val="474749"/>
                </a:solidFill>
                <a:latin typeface="Calibri" pitchFamily="34" charset="0"/>
                <a:cs typeface="Calibri" pitchFamily="34" charset="0"/>
              </a:rPr>
              <a:t>дисквалификацию сроком до 2-х лет</a:t>
            </a:r>
            <a:endParaRPr lang="ru-RU" sz="2000" b="1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95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2503488"/>
            <a:ext cx="31003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6"/>
          <p:cNvSpPr>
            <a:spLocks noChangeArrowheads="1"/>
          </p:cNvSpPr>
          <p:nvPr/>
        </p:nvSpPr>
        <p:spPr bwMode="auto">
          <a:xfrm>
            <a:off x="7442200" y="960438"/>
            <a:ext cx="3506788" cy="4937125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 sz="9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825" name="Прямоугольник 2"/>
          <p:cNvSpPr/>
          <p:nvPr/>
        </p:nvSpPr>
        <p:spPr>
          <a:xfrm>
            <a:off x="8070850" y="0"/>
            <a:ext cx="4121150" cy="6858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126979" name="TextBox 4"/>
          <p:cNvSpPr txBox="1">
            <a:spLocks noChangeArrowheads="1"/>
          </p:cNvSpPr>
          <p:nvPr/>
        </p:nvSpPr>
        <p:spPr bwMode="auto">
          <a:xfrm>
            <a:off x="563563" y="1620838"/>
            <a:ext cx="6442075" cy="187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3000" b="1">
                <a:latin typeface="Helvetica"/>
                <a:cs typeface="Helvetica"/>
              </a:rPr>
              <a:t>Принцип </a:t>
            </a:r>
            <a:r>
              <a:rPr lang="ru-RU" sz="3000" b="1" u="sng">
                <a:latin typeface="Helvetica"/>
                <a:cs typeface="Helvetica"/>
              </a:rPr>
              <a:t>«строгой ответственности»</a:t>
            </a:r>
            <a:r>
              <a:rPr lang="ru-RU" sz="3000" b="1">
                <a:latin typeface="Helvetica"/>
                <a:cs typeface="Helvetica"/>
              </a:rPr>
              <a:t>: </a:t>
            </a:r>
            <a:br>
              <a:rPr lang="ru-RU" sz="3000" b="1">
                <a:latin typeface="Helvetica"/>
                <a:cs typeface="Helvetica"/>
              </a:rPr>
            </a:br>
            <a:r>
              <a:rPr lang="ru-RU" sz="3000" b="1">
                <a:solidFill>
                  <a:srgbClr val="FF0000"/>
                </a:solidFill>
                <a:latin typeface="Helvetica"/>
                <a:cs typeface="Helvetica"/>
              </a:rPr>
              <a:t>спортсмен отвечает за все, что попадает в его организм!</a:t>
            </a:r>
          </a:p>
        </p:txBody>
      </p:sp>
      <p:grpSp>
        <p:nvGrpSpPr>
          <p:cNvPr id="126980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26986" name="Parallelogram 18"/>
            <p:cNvSpPr>
              <a:spLocks noChangeArrowheads="1"/>
            </p:cNvSpPr>
            <p:nvPr/>
          </p:nvSpPr>
          <p:spPr bwMode="auto">
            <a:xfrm flipH="1">
              <a:off x="1019175" y="342900"/>
              <a:ext cx="1504950" cy="1181100"/>
            </a:xfrm>
            <a:custGeom>
              <a:avLst/>
              <a:gdLst>
                <a:gd name="T0" fmla="*/ 752475 w 21600"/>
                <a:gd name="T1" fmla="*/ 590550 h 21600"/>
                <a:gd name="T2" fmla="*/ 752475 w 21600"/>
                <a:gd name="T3" fmla="*/ 590550 h 21600"/>
                <a:gd name="T4" fmla="*/ 752475 w 21600"/>
                <a:gd name="T5" fmla="*/ 590550 h 21600"/>
                <a:gd name="T6" fmla="*/ 752475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26987" name="Parallelogram 19"/>
            <p:cNvSpPr>
              <a:spLocks noChangeArrowheads="1"/>
            </p:cNvSpPr>
            <p:nvPr/>
          </p:nvSpPr>
          <p:spPr bwMode="auto">
            <a:xfrm flipH="1">
              <a:off x="0" y="0"/>
              <a:ext cx="1504951" cy="1181100"/>
            </a:xfrm>
            <a:custGeom>
              <a:avLst/>
              <a:gdLst>
                <a:gd name="T0" fmla="*/ 752476 w 21600"/>
                <a:gd name="T1" fmla="*/ 590550 h 21600"/>
                <a:gd name="T2" fmla="*/ 752476 w 21600"/>
                <a:gd name="T3" fmla="*/ 590550 h 21600"/>
                <a:gd name="T4" fmla="*/ 752476 w 21600"/>
                <a:gd name="T5" fmla="*/ 590550 h 21600"/>
                <a:gd name="T6" fmla="*/ 752476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26981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31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2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sp>
        <p:nvSpPr>
          <p:cNvPr id="126982" name="Рисунок 4"/>
          <p:cNvSpPr txBox="1">
            <a:spLocks noGrp="1"/>
          </p:cNvSpPr>
          <p:nvPr>
            <p:ph type="pic" sz="half" idx="21"/>
          </p:nvPr>
        </p:nvSpPr>
        <p:spPr>
          <a:xfrm>
            <a:off x="7112000" y="1101725"/>
            <a:ext cx="3578225" cy="4795838"/>
          </a:xfrm>
        </p:spPr>
      </p:sp>
      <p:pic>
        <p:nvPicPr>
          <p:cNvPr id="12698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638" y="661988"/>
            <a:ext cx="396875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21"/>
          <p:cNvSpPr>
            <a:spLocks noGrp="1"/>
          </p:cNvSpPr>
          <p:nvPr>
            <p:ph type="sldNum" sz="quarter" idx="25"/>
          </p:nvPr>
        </p:nvSpPr>
        <p:spPr>
          <a:extLst>
            <a:ext uri="{C572A759-6A51-4108-AA02-DFA0A04FC94B}"/>
          </a:extLst>
        </p:spPr>
        <p:txBody>
          <a:bodyPr/>
          <a:lstStyle/>
          <a:p>
            <a:pPr hangingPunct="0">
              <a:defRPr/>
            </a:pPr>
            <a:fld id="{1DF6418E-0D0B-49BF-BF32-55E30874400C}" type="slidenum">
              <a:rPr kern="0">
                <a:latin typeface="Calibri"/>
                <a:cs typeface="Calibri"/>
                <a:sym typeface="Calibri"/>
              </a:rPr>
              <a:pPr hangingPunct="0">
                <a:defRPr/>
              </a:pPr>
              <a:t>28</a:t>
            </a:fld>
            <a:endParaRPr kern="0">
              <a:latin typeface="Calibri"/>
              <a:cs typeface="Calibri"/>
              <a:sym typeface="Calibri"/>
            </a:endParaRPr>
          </a:p>
        </p:txBody>
      </p:sp>
      <p:sp>
        <p:nvSpPr>
          <p:cNvPr id="836" name="Прямоугольник 73"/>
          <p:cNvSpPr/>
          <p:nvPr/>
        </p:nvSpPr>
        <p:spPr>
          <a:xfrm>
            <a:off x="0" y="5640388"/>
            <a:ext cx="12192000" cy="1217612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837" name="Стрелка: вправо 56"/>
          <p:cNvSpPr/>
          <p:nvPr/>
        </p:nvSpPr>
        <p:spPr>
          <a:xfrm>
            <a:off x="514350" y="2493963"/>
            <a:ext cx="11163300" cy="10779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>
            <a:solidFill>
              <a:srgbClr val="00B050"/>
            </a:solidFill>
            <a:prstDash val="lg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838" name="TextBox 2"/>
          <p:cNvSpPr txBox="1"/>
          <p:nvPr/>
        </p:nvSpPr>
        <p:spPr>
          <a:xfrm>
            <a:off x="433388" y="763588"/>
            <a:ext cx="11344275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По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каким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критериям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субстанции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методы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включаются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в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Запрещенный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список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?</a:t>
            </a:r>
          </a:p>
        </p:txBody>
      </p:sp>
      <p:sp>
        <p:nvSpPr>
          <p:cNvPr id="839" name="TextBox 11"/>
          <p:cNvSpPr txBox="1"/>
          <p:nvPr/>
        </p:nvSpPr>
        <p:spPr>
          <a:xfrm>
            <a:off x="604838" y="4052888"/>
            <a:ext cx="2859087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algn="ctr" defTabSz="914331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B050"/>
                </a:solidFill>
              </a:defRPr>
            </a:pP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Вред здоровью спортсмена</a:t>
            </a:r>
            <a:b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endParaRPr b="1" kern="0">
              <a:solidFill>
                <a:srgbClr val="00B05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algn="ctr" defTabSz="914331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B050"/>
                </a:solidFill>
              </a:defRPr>
            </a:pP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(1)</a:t>
            </a:r>
          </a:p>
        </p:txBody>
      </p:sp>
      <p:sp>
        <p:nvSpPr>
          <p:cNvPr id="840" name="TextBox 57"/>
          <p:cNvSpPr txBox="1"/>
          <p:nvPr/>
        </p:nvSpPr>
        <p:spPr>
          <a:xfrm>
            <a:off x="3654425" y="4079875"/>
            <a:ext cx="1803400" cy="9159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914331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B050"/>
                </a:solidFill>
              </a:defRPr>
            </a:pP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Противоречие духу спорта</a:t>
            </a:r>
            <a:b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(2) </a:t>
            </a:r>
          </a:p>
        </p:txBody>
      </p:sp>
      <p:sp>
        <p:nvSpPr>
          <p:cNvPr id="841" name="TextBox 58"/>
          <p:cNvSpPr txBox="1"/>
          <p:nvPr/>
        </p:nvSpPr>
        <p:spPr>
          <a:xfrm>
            <a:off x="5853113" y="4079875"/>
            <a:ext cx="2493962" cy="9159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algn="ctr" defTabSz="914331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B050"/>
                </a:solidFill>
              </a:defRPr>
            </a:pP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Улучшение спортивных </a:t>
            </a:r>
            <a:b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результатов</a:t>
            </a:r>
            <a:b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(3)</a:t>
            </a:r>
          </a:p>
        </p:txBody>
      </p:sp>
      <p:sp>
        <p:nvSpPr>
          <p:cNvPr id="842" name="TextBox 59"/>
          <p:cNvSpPr txBox="1"/>
          <p:nvPr/>
        </p:nvSpPr>
        <p:spPr>
          <a:xfrm>
            <a:off x="8451850" y="4052888"/>
            <a:ext cx="2630488" cy="10636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algn="ctr" defTabSz="914331" fontAlgn="auto" hangingPunct="0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B050"/>
                </a:solidFill>
              </a:defRPr>
            </a:pPr>
            <a: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Маскировка использования </a:t>
            </a:r>
            <a:b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других </a:t>
            </a:r>
            <a:b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запрещенных субстанций </a:t>
            </a:r>
            <a:b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sz="1600" b="1"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rPr>
              <a:t>и методов</a:t>
            </a:r>
          </a:p>
        </p:txBody>
      </p:sp>
      <p:pic>
        <p:nvPicPr>
          <p:cNvPr id="843" name="Picture Placeholder 38" descr="Picture Placeholder 38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185863" y="2160588"/>
            <a:ext cx="1697037" cy="1697037"/>
          </a:xfr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4" name="Picture Placeholder 39" descr="Picture Placeholder 39"/>
          <p:cNvPicPr>
            <a:picLocks noGrp="1" noChangeAspect="1"/>
          </p:cNvPicPr>
          <p:nvPr>
            <p:ph type="pic" idx="22"/>
          </p:nvPr>
        </p:nvPicPr>
        <p:blipFill>
          <a:blip r:embed="rId2"/>
          <a:stretch>
            <a:fillRect/>
          </a:stretch>
        </p:blipFill>
        <p:spPr>
          <a:xfrm>
            <a:off x="3706813" y="2160588"/>
            <a:ext cx="1698625" cy="1697037"/>
          </a:xfr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5" name="Picture Placeholder 40" descr="Picture Placeholder 40"/>
          <p:cNvPicPr>
            <a:picLocks noGrp="1" noChangeAspect="1"/>
          </p:cNvPicPr>
          <p:nvPr>
            <p:ph type="pic" idx="23"/>
          </p:nvPr>
        </p:nvPicPr>
        <p:blipFill>
          <a:blip r:embed="rId2"/>
          <a:stretch>
            <a:fillRect/>
          </a:stretch>
        </p:blipFill>
        <p:spPr>
          <a:xfrm>
            <a:off x="6243638" y="2160588"/>
            <a:ext cx="1698625" cy="1697037"/>
          </a:xfr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846" name="Picture Placeholder 41" descr="Picture Placeholder 41"/>
          <p:cNvPicPr>
            <a:picLocks noGrp="1" noChangeAspect="1"/>
          </p:cNvPicPr>
          <p:nvPr>
            <p:ph type="pic" idx="24"/>
          </p:nvPr>
        </p:nvPicPr>
        <p:blipFill>
          <a:blip r:embed="rId2"/>
          <a:stretch>
            <a:fillRect/>
          </a:stretch>
        </p:blipFill>
        <p:spPr>
          <a:xfrm>
            <a:off x="8831263" y="2160588"/>
            <a:ext cx="1697037" cy="1697037"/>
          </a:xfr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847" name="Прямоугольник 3"/>
          <p:cNvSpPr/>
          <p:nvPr/>
        </p:nvSpPr>
        <p:spPr>
          <a:xfrm>
            <a:off x="10679113" y="0"/>
            <a:ext cx="823912" cy="56673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28014" name="Picture 2" descr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2198688"/>
            <a:ext cx="1635125" cy="1658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28015" name="Picture 6" descr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0150" y="2198688"/>
            <a:ext cx="1643063" cy="1658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28016" name="Picture 4" descr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2203450"/>
            <a:ext cx="1677988" cy="1654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28017" name="Picture 8" descr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8250" y="2198688"/>
            <a:ext cx="1643063" cy="1658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128018" name="Parallelogram 36"/>
          <p:cNvGrpSpPr>
            <a:grpSpLocks/>
          </p:cNvGrpSpPr>
          <p:nvPr/>
        </p:nvGrpSpPr>
        <p:grpSpPr bwMode="auto">
          <a:xfrm>
            <a:off x="250825" y="295275"/>
            <a:ext cx="2736850" cy="266700"/>
            <a:chOff x="0" y="0"/>
            <a:chExt cx="2736392" cy="266611"/>
          </a:xfrm>
        </p:grpSpPr>
        <p:sp>
          <p:nvSpPr>
            <p:cNvPr id="85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53" name="https://rusada.ru/"/>
            <p:cNvSpPr txBox="1"/>
            <p:nvPr/>
          </p:nvSpPr>
          <p:spPr>
            <a:xfrm>
              <a:off x="350779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grpSp>
        <p:nvGrpSpPr>
          <p:cNvPr id="128019" name="Group 10"/>
          <p:cNvGrpSpPr>
            <a:grpSpLocks/>
          </p:cNvGrpSpPr>
          <p:nvPr/>
        </p:nvGrpSpPr>
        <p:grpSpPr bwMode="auto">
          <a:xfrm>
            <a:off x="5818188" y="1617663"/>
            <a:ext cx="442912" cy="92075"/>
            <a:chOff x="0" y="0"/>
            <a:chExt cx="442738" cy="91650"/>
          </a:xfrm>
        </p:grpSpPr>
        <p:sp>
          <p:nvSpPr>
            <p:cNvPr id="855" name="Oval 11"/>
            <p:cNvSpPr/>
            <p:nvPr/>
          </p:nvSpPr>
          <p:spPr>
            <a:xfrm>
              <a:off x="0" y="0"/>
              <a:ext cx="92039" cy="91650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56" name="Oval 12"/>
            <p:cNvSpPr/>
            <p:nvPr/>
          </p:nvSpPr>
          <p:spPr>
            <a:xfrm>
              <a:off x="176143" y="0"/>
              <a:ext cx="90452" cy="91650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57" name="Oval 13"/>
            <p:cNvSpPr/>
            <p:nvPr/>
          </p:nvSpPr>
          <p:spPr>
            <a:xfrm>
              <a:off x="350699" y="0"/>
              <a:ext cx="92039" cy="9165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00B050"/>
                  </a:solidFill>
                </a:defRPr>
              </a:pPr>
              <a:endParaRPr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859" name="TextBox 10"/>
          <p:cNvSpPr txBox="1"/>
          <p:nvPr/>
        </p:nvSpPr>
        <p:spPr>
          <a:xfrm>
            <a:off x="1054100" y="5765800"/>
            <a:ext cx="10229850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26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При выполнении минимум двух критериев (из первых трёх), субстанция попадает в запрещенный список</a:t>
            </a:r>
          </a:p>
        </p:txBody>
      </p:sp>
      <p:grpSp>
        <p:nvGrpSpPr>
          <p:cNvPr id="128021" name="Group 17"/>
          <p:cNvGrpSpPr>
            <a:grpSpLocks/>
          </p:cNvGrpSpPr>
          <p:nvPr/>
        </p:nvGrpSpPr>
        <p:grpSpPr bwMode="auto">
          <a:xfrm>
            <a:off x="-642938" y="5645150"/>
            <a:ext cx="1966913" cy="1238250"/>
            <a:chOff x="0" y="0"/>
            <a:chExt cx="1966570" cy="1239423"/>
          </a:xfrm>
        </p:grpSpPr>
        <p:sp>
          <p:nvSpPr>
            <p:cNvPr id="860" name="Parallelogram 18"/>
            <p:cNvSpPr/>
            <p:nvPr/>
          </p:nvSpPr>
          <p:spPr>
            <a:xfrm flipH="1">
              <a:off x="793613" y="278076"/>
              <a:ext cx="1172957" cy="96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61" name="Parallelogram 19"/>
            <p:cNvSpPr/>
            <p:nvPr/>
          </p:nvSpPr>
          <p:spPr>
            <a:xfrm flipH="1">
              <a:off x="0" y="0"/>
              <a:ext cx="1172958" cy="96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653" y="0"/>
                  </a:lnTo>
                  <a:lnTo>
                    <a:pt x="21600" y="0"/>
                  </a:lnTo>
                  <a:lnTo>
                    <a:pt x="994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863" name="Стрелка: влево-вправо 74"/>
          <p:cNvSpPr/>
          <p:nvPr/>
        </p:nvSpPr>
        <p:spPr>
          <a:xfrm>
            <a:off x="3049588" y="2859088"/>
            <a:ext cx="544512" cy="3413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864" name="Стрелка: влево-вправо 75"/>
          <p:cNvSpPr/>
          <p:nvPr/>
        </p:nvSpPr>
        <p:spPr>
          <a:xfrm>
            <a:off x="5573713" y="2859088"/>
            <a:ext cx="544512" cy="3413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Рисунок 8"/>
          <p:cNvPicPr>
            <a:picLocks noChangeAspect="1"/>
          </p:cNvPicPr>
          <p:nvPr/>
        </p:nvPicPr>
        <p:blipFill>
          <a:blip r:embed="rId2"/>
          <a:srcRect t="9770" b="54044"/>
          <a:stretch>
            <a:fillRect/>
          </a:stretch>
        </p:blipFill>
        <p:spPr bwMode="auto">
          <a:xfrm>
            <a:off x="0" y="2233613"/>
            <a:ext cx="12192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Shape 1701" descr="Shape 17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865188"/>
            <a:ext cx="8434388" cy="7550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129027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29037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29038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29028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83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84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Helvetica"/>
                  <a:ea typeface="+mn-ea"/>
                  <a:cs typeface="Helvetica"/>
                </a:rPr>
                <a:t>https://rusada.ru/</a:t>
              </a:r>
            </a:p>
          </p:txBody>
        </p:sp>
      </p:grpSp>
      <p:sp>
        <p:nvSpPr>
          <p:cNvPr id="129029" name="Текст"/>
          <p:cNvSpPr txBox="1">
            <a:spLocks noChangeArrowheads="1"/>
          </p:cNvSpPr>
          <p:nvPr/>
        </p:nvSpPr>
        <p:spPr bwMode="auto">
          <a:xfrm>
            <a:off x="-19726275" y="-11090275"/>
            <a:ext cx="127000" cy="466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903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8913" y="2576513"/>
            <a:ext cx="15573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292724" y="153609"/>
            <a:ext cx="5705998" cy="83099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4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3278188" y="139700"/>
            <a:ext cx="5705475" cy="8318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Сервис для проверки препаратов </a:t>
            </a:r>
            <a:r>
              <a:rPr lang="en-US" sz="2000" i="1"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https://list.rusada.ru/</a:t>
            </a:r>
            <a:r>
              <a:rPr lang="ru-RU" sz="2000" i="1" kern="0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</a:p>
        </p:txBody>
      </p:sp>
      <p:pic>
        <p:nvPicPr>
          <p:cNvPr id="129033" name="Рисунок 10"/>
          <p:cNvPicPr>
            <a:picLocks noChangeAspect="1"/>
          </p:cNvPicPr>
          <p:nvPr/>
        </p:nvPicPr>
        <p:blipFill>
          <a:blip r:embed="rId2"/>
          <a:srcRect l="20036" t="56178" r="23598" b="5251"/>
          <a:stretch>
            <a:fillRect/>
          </a:stretch>
        </p:blipFill>
        <p:spPr bwMode="auto">
          <a:xfrm>
            <a:off x="4014788" y="3055938"/>
            <a:ext cx="44799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Рисунок 12"/>
          <p:cNvPicPr>
            <a:picLocks noChangeAspect="1"/>
          </p:cNvPicPr>
          <p:nvPr/>
        </p:nvPicPr>
        <p:blipFill>
          <a:blip r:embed="rId2"/>
          <a:srcRect l="31590" t="25407" r="30936" b="42915"/>
          <a:stretch>
            <a:fillRect/>
          </a:stretch>
        </p:blipFill>
        <p:spPr bwMode="auto">
          <a:xfrm>
            <a:off x="3968750" y="1287463"/>
            <a:ext cx="4572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Box 25"/>
          <p:cNvSpPr txBox="1"/>
          <p:nvPr/>
        </p:nvSpPr>
        <p:spPr>
          <a:xfrm>
            <a:off x="4573588" y="2484438"/>
            <a:ext cx="1658937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sz="1600" dirty="0" err="1">
                <a:latin typeface="+mj-lt"/>
                <a:ea typeface="+mn-ea"/>
                <a:cs typeface="+mn-cs"/>
              </a:rPr>
              <a:t>Запрещенный</a:t>
            </a:r>
            <a:r>
              <a:rPr sz="1600" dirty="0">
                <a:latin typeface="+mj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sz="1600" dirty="0" err="1">
                <a:latin typeface="+mj-lt"/>
                <a:ea typeface="+mn-ea"/>
                <a:cs typeface="+mn-cs"/>
              </a:rPr>
              <a:t>список</a:t>
            </a:r>
            <a:endParaRPr sz="1600" dirty="0">
              <a:latin typeface="+mj-lt"/>
              <a:ea typeface="+mn-ea"/>
              <a:cs typeface="+mn-cs"/>
            </a:endParaRPr>
          </a:p>
        </p:txBody>
      </p:sp>
      <p:sp>
        <p:nvSpPr>
          <p:cNvPr id="373" name="TextBox 42"/>
          <p:cNvSpPr txBox="1"/>
          <p:nvPr/>
        </p:nvSpPr>
        <p:spPr>
          <a:xfrm>
            <a:off x="6483350" y="2476500"/>
            <a:ext cx="1919288" cy="8302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ea typeface="+mn-ea"/>
                <a:cs typeface="+mn-cs"/>
              </a:rPr>
              <a:t>МС </a:t>
            </a:r>
            <a:r>
              <a:rPr dirty="0" err="1">
                <a:latin typeface="+mj-lt"/>
                <a:ea typeface="+mn-ea"/>
                <a:cs typeface="+mn-cs"/>
              </a:rPr>
              <a:t>по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терапевтическому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использованию</a:t>
            </a:r>
            <a:endParaRPr dirty="0">
              <a:latin typeface="+mj-lt"/>
              <a:ea typeface="+mn-ea"/>
              <a:cs typeface="+mn-cs"/>
            </a:endParaRPr>
          </a:p>
        </p:txBody>
      </p:sp>
      <p:sp>
        <p:nvSpPr>
          <p:cNvPr id="374" name="TextBox 43"/>
          <p:cNvSpPr txBox="1"/>
          <p:nvPr/>
        </p:nvSpPr>
        <p:spPr>
          <a:xfrm>
            <a:off x="8307388" y="2573338"/>
            <a:ext cx="191135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sz="1600" dirty="0">
                <a:latin typeface="+mj-lt"/>
                <a:ea typeface="+mn-ea"/>
                <a:cs typeface="+mn-cs"/>
              </a:rPr>
              <a:t>МС </a:t>
            </a:r>
            <a:r>
              <a:rPr sz="1600" dirty="0" err="1">
                <a:latin typeface="+mj-lt"/>
                <a:ea typeface="+mn-ea"/>
                <a:cs typeface="+mn-cs"/>
              </a:rPr>
              <a:t>по</a:t>
            </a:r>
            <a:r>
              <a:rPr sz="1600" dirty="0">
                <a:latin typeface="+mj-lt"/>
                <a:ea typeface="+mn-ea"/>
                <a:cs typeface="+mn-cs"/>
              </a:rPr>
              <a:t> </a:t>
            </a:r>
            <a:r>
              <a:rPr sz="1600" dirty="0" err="1">
                <a:latin typeface="+mj-lt"/>
                <a:ea typeface="+mn-ea"/>
                <a:cs typeface="+mn-cs"/>
              </a:rPr>
              <a:t>тестированию</a:t>
            </a:r>
            <a:endParaRPr sz="1600" dirty="0"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sz="1600" dirty="0">
                <a:latin typeface="+mj-lt"/>
                <a:ea typeface="+mn-ea"/>
                <a:cs typeface="+mn-cs"/>
              </a:rPr>
              <a:t> </a:t>
            </a:r>
            <a:r>
              <a:rPr sz="1600" dirty="0" err="1">
                <a:latin typeface="+mj-lt"/>
                <a:ea typeface="+mn-ea"/>
                <a:cs typeface="+mn-cs"/>
              </a:rPr>
              <a:t>и</a:t>
            </a:r>
            <a:r>
              <a:rPr sz="1600" dirty="0">
                <a:latin typeface="+mj-lt"/>
                <a:ea typeface="+mn-ea"/>
                <a:cs typeface="+mn-cs"/>
              </a:rPr>
              <a:t> </a:t>
            </a:r>
            <a:r>
              <a:rPr sz="1600" dirty="0" err="1">
                <a:latin typeface="+mj-lt"/>
                <a:ea typeface="+mn-ea"/>
                <a:cs typeface="+mn-cs"/>
              </a:rPr>
              <a:t>расследованиям</a:t>
            </a:r>
            <a:endParaRPr sz="1600" dirty="0">
              <a:latin typeface="+mj-lt"/>
              <a:ea typeface="+mn-ea"/>
              <a:cs typeface="+mn-cs"/>
            </a:endParaRPr>
          </a:p>
        </p:txBody>
      </p:sp>
      <p:sp>
        <p:nvSpPr>
          <p:cNvPr id="375" name="TextBox 30"/>
          <p:cNvSpPr txBox="1"/>
          <p:nvPr/>
        </p:nvSpPr>
        <p:spPr>
          <a:xfrm>
            <a:off x="4513263" y="5640388"/>
            <a:ext cx="1719262" cy="9540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+mj-lt"/>
                <a:ea typeface="+mn-ea"/>
                <a:cs typeface="+mn-cs"/>
              </a:rPr>
              <a:t>МС </a:t>
            </a:r>
            <a:r>
              <a:rPr sz="1400" dirty="0" err="1">
                <a:latin typeface="+mj-lt"/>
                <a:ea typeface="+mn-ea"/>
                <a:cs typeface="+mn-cs"/>
              </a:rPr>
              <a:t>по</a:t>
            </a:r>
            <a:r>
              <a:rPr sz="1400" dirty="0">
                <a:latin typeface="+mj-lt"/>
                <a:ea typeface="+mn-ea"/>
                <a:cs typeface="+mn-cs"/>
              </a:rPr>
              <a:t> </a:t>
            </a:r>
            <a:r>
              <a:rPr sz="1400" dirty="0" err="1">
                <a:latin typeface="+mj-lt"/>
                <a:ea typeface="+mn-ea"/>
                <a:cs typeface="+mn-cs"/>
              </a:rPr>
              <a:t>сохранению</a:t>
            </a:r>
            <a:r>
              <a:rPr sz="1400" dirty="0">
                <a:latin typeface="+mj-lt"/>
                <a:ea typeface="+mn-ea"/>
                <a:cs typeface="+mn-cs"/>
              </a:rPr>
              <a:t> </a:t>
            </a:r>
            <a:r>
              <a:rPr sz="1400" dirty="0" err="1">
                <a:latin typeface="+mj-lt"/>
                <a:ea typeface="+mn-ea"/>
                <a:cs typeface="+mn-cs"/>
              </a:rPr>
              <a:t>конфиденциальности</a:t>
            </a:r>
            <a:r>
              <a:rPr sz="1400" dirty="0">
                <a:latin typeface="+mj-lt"/>
                <a:ea typeface="+mn-ea"/>
                <a:cs typeface="+mn-cs"/>
              </a:rPr>
              <a:t> </a:t>
            </a:r>
            <a:r>
              <a:rPr sz="1400" dirty="0" err="1">
                <a:latin typeface="+mj-lt"/>
                <a:ea typeface="+mn-ea"/>
                <a:cs typeface="+mn-cs"/>
              </a:rPr>
              <a:t>информации</a:t>
            </a:r>
            <a:r>
              <a:rPr sz="1400" dirty="0">
                <a:latin typeface="+mj-lt"/>
                <a:ea typeface="+mn-ea"/>
                <a:cs typeface="+mn-cs"/>
              </a:rPr>
              <a:t> о </a:t>
            </a:r>
            <a:r>
              <a:rPr sz="1400" dirty="0" err="1">
                <a:latin typeface="+mj-lt"/>
                <a:ea typeface="+mn-ea"/>
                <a:cs typeface="+mn-cs"/>
              </a:rPr>
              <a:t>частных</a:t>
            </a:r>
            <a:r>
              <a:rPr sz="1400" dirty="0">
                <a:latin typeface="+mj-lt"/>
                <a:ea typeface="+mn-ea"/>
                <a:cs typeface="+mn-cs"/>
              </a:rPr>
              <a:t> </a:t>
            </a:r>
            <a:r>
              <a:rPr sz="1400" dirty="0" err="1">
                <a:latin typeface="+mj-lt"/>
                <a:ea typeface="+mn-ea"/>
                <a:cs typeface="+mn-cs"/>
              </a:rPr>
              <a:t>лицах</a:t>
            </a:r>
            <a:endParaRPr sz="1400" dirty="0">
              <a:latin typeface="+mj-lt"/>
              <a:ea typeface="+mn-ea"/>
              <a:cs typeface="+mn-cs"/>
            </a:endParaRPr>
          </a:p>
        </p:txBody>
      </p:sp>
      <p:sp>
        <p:nvSpPr>
          <p:cNvPr id="376" name="TextBox 39"/>
          <p:cNvSpPr txBox="1"/>
          <p:nvPr/>
        </p:nvSpPr>
        <p:spPr>
          <a:xfrm>
            <a:off x="6715125" y="5640388"/>
            <a:ext cx="143827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ea typeface="+mn-ea"/>
                <a:cs typeface="+mn-cs"/>
              </a:rPr>
              <a:t>МС </a:t>
            </a:r>
            <a:r>
              <a:rPr dirty="0" err="1">
                <a:latin typeface="+mj-lt"/>
                <a:ea typeface="+mn-ea"/>
                <a:cs typeface="+mn-cs"/>
              </a:rPr>
              <a:t>для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лабораторий</a:t>
            </a:r>
            <a:endParaRPr dirty="0">
              <a:latin typeface="+mj-lt"/>
              <a:ea typeface="+mn-ea"/>
              <a:cs typeface="+mn-cs"/>
            </a:endParaRPr>
          </a:p>
        </p:txBody>
      </p:sp>
      <p:sp>
        <p:nvSpPr>
          <p:cNvPr id="377" name="TextBox 22"/>
          <p:cNvSpPr txBox="1"/>
          <p:nvPr/>
        </p:nvSpPr>
        <p:spPr>
          <a:xfrm>
            <a:off x="8301038" y="5676900"/>
            <a:ext cx="191135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ea typeface="+mn-ea"/>
                <a:cs typeface="+mn-cs"/>
              </a:rPr>
              <a:t>МС </a:t>
            </a:r>
            <a:r>
              <a:rPr dirty="0" err="1">
                <a:latin typeface="+mj-lt"/>
                <a:ea typeface="+mn-ea"/>
                <a:cs typeface="+mn-cs"/>
              </a:rPr>
              <a:t>по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соответствию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сторон</a:t>
            </a:r>
            <a:endParaRPr dirty="0">
              <a:latin typeface="+mj-lt"/>
              <a:ea typeface="+mn-ea"/>
              <a:cs typeface="+mn-cs"/>
            </a:endParaRPr>
          </a:p>
        </p:txBody>
      </p:sp>
      <p:pic>
        <p:nvPicPr>
          <p:cNvPr id="102407" name="Новая заметка.jpeg" descr="Новая заметк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85738"/>
            <a:ext cx="3419475" cy="47736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408" name="Текст"/>
          <p:cNvSpPr txBox="1">
            <a:spLocks noChangeArrowheads="1"/>
          </p:cNvSpPr>
          <p:nvPr/>
        </p:nvSpPr>
        <p:spPr bwMode="auto">
          <a:xfrm>
            <a:off x="1847850" y="1992313"/>
            <a:ext cx="127000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TextBox 25"/>
          <p:cNvSpPr txBox="1"/>
          <p:nvPr/>
        </p:nvSpPr>
        <p:spPr>
          <a:xfrm>
            <a:off x="10242550" y="5619750"/>
            <a:ext cx="1509713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ea typeface="+mn-ea"/>
                <a:cs typeface="+mn-cs"/>
              </a:rPr>
              <a:t>МС </a:t>
            </a:r>
            <a:r>
              <a:rPr dirty="0" err="1">
                <a:latin typeface="+mj-lt"/>
                <a:ea typeface="+mn-ea"/>
                <a:cs typeface="+mn-cs"/>
              </a:rPr>
              <a:t>по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образованию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81" name="TextBox 25"/>
          <p:cNvSpPr txBox="1"/>
          <p:nvPr/>
        </p:nvSpPr>
        <p:spPr>
          <a:xfrm>
            <a:off x="10156825" y="2570163"/>
            <a:ext cx="1711325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j-lt"/>
                <a:ea typeface="+mn-ea"/>
                <a:cs typeface="+mn-cs"/>
              </a:rPr>
              <a:t>МС </a:t>
            </a:r>
            <a:r>
              <a:rPr dirty="0" err="1">
                <a:latin typeface="+mj-lt"/>
                <a:ea typeface="+mn-ea"/>
                <a:cs typeface="+mn-cs"/>
              </a:rPr>
              <a:t>по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обработке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  <a:r>
              <a:rPr dirty="0" err="1">
                <a:latin typeface="+mj-lt"/>
                <a:ea typeface="+mn-ea"/>
                <a:cs typeface="+mn-cs"/>
              </a:rPr>
              <a:t>результатов</a:t>
            </a:r>
            <a:r>
              <a:rPr dirty="0"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02411" name="Текст"/>
          <p:cNvSpPr txBox="1">
            <a:spLocks noChangeArrowheads="1"/>
          </p:cNvSpPr>
          <p:nvPr/>
        </p:nvSpPr>
        <p:spPr bwMode="auto">
          <a:xfrm>
            <a:off x="-1012825" y="-8743950"/>
            <a:ext cx="127000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412" name="Текст"/>
          <p:cNvSpPr txBox="1">
            <a:spLocks noChangeArrowheads="1"/>
          </p:cNvSpPr>
          <p:nvPr/>
        </p:nvSpPr>
        <p:spPr bwMode="auto">
          <a:xfrm>
            <a:off x="990600" y="-12725400"/>
            <a:ext cx="127000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413" name="Текст"/>
          <p:cNvSpPr txBox="1">
            <a:spLocks noChangeArrowheads="1"/>
          </p:cNvSpPr>
          <p:nvPr/>
        </p:nvSpPr>
        <p:spPr bwMode="auto">
          <a:xfrm>
            <a:off x="-3521075" y="-14135100"/>
            <a:ext cx="127000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414" name="Прямоугольник 7"/>
          <p:cNvSpPr>
            <a:spLocks noChangeArrowheads="1"/>
          </p:cNvSpPr>
          <p:nvPr/>
        </p:nvSpPr>
        <p:spPr bwMode="auto">
          <a:xfrm>
            <a:off x="6692900" y="488950"/>
            <a:ext cx="1417638" cy="1987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2415" name="Текст"/>
          <p:cNvSpPr txBox="1">
            <a:spLocks noChangeArrowheads="1"/>
          </p:cNvSpPr>
          <p:nvPr/>
        </p:nvSpPr>
        <p:spPr bwMode="auto">
          <a:xfrm>
            <a:off x="-703263" y="-12365038"/>
            <a:ext cx="127000" cy="468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416" name="Текст"/>
          <p:cNvSpPr txBox="1">
            <a:spLocks noChangeArrowheads="1"/>
          </p:cNvSpPr>
          <p:nvPr/>
        </p:nvSpPr>
        <p:spPr bwMode="auto">
          <a:xfrm>
            <a:off x="-619125" y="-12611100"/>
            <a:ext cx="127000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417" name="Текст"/>
          <p:cNvSpPr txBox="1">
            <a:spLocks noChangeArrowheads="1"/>
          </p:cNvSpPr>
          <p:nvPr/>
        </p:nvSpPr>
        <p:spPr bwMode="auto">
          <a:xfrm>
            <a:off x="-5187950" y="-10756900"/>
            <a:ext cx="127000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418" name="Текст"/>
          <p:cNvSpPr txBox="1">
            <a:spLocks noChangeArrowheads="1"/>
          </p:cNvSpPr>
          <p:nvPr/>
        </p:nvSpPr>
        <p:spPr bwMode="auto">
          <a:xfrm>
            <a:off x="-4527550" y="-10714038"/>
            <a:ext cx="127000" cy="468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41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5170488"/>
            <a:ext cx="15954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0" name="Рисунок 1"/>
          <p:cNvPicPr>
            <a:picLocks noChangeAspect="1"/>
          </p:cNvPicPr>
          <p:nvPr/>
        </p:nvPicPr>
        <p:blipFill>
          <a:blip r:embed="rId4"/>
          <a:srcRect t="233" b="233"/>
          <a:stretch>
            <a:fillRect/>
          </a:stretch>
        </p:blipFill>
        <p:spPr bwMode="auto">
          <a:xfrm>
            <a:off x="4656138" y="498475"/>
            <a:ext cx="1422400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21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1150" y="461963"/>
            <a:ext cx="1514475" cy="2032000"/>
          </a:xfrm>
          <a:prstGeom prst="rect">
            <a:avLst/>
          </a:prstGeom>
          <a:noFill/>
          <a:ln w="12700">
            <a:solidFill>
              <a:schemeClr val="tx1">
                <a:alpha val="83136"/>
              </a:schemeClr>
            </a:solidFill>
            <a:miter lim="400000"/>
            <a:headEnd/>
            <a:tailEnd/>
          </a:ln>
        </p:spPr>
      </p:pic>
      <p:pic>
        <p:nvPicPr>
          <p:cNvPr id="102422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2813" y="454025"/>
            <a:ext cx="1458912" cy="2084388"/>
          </a:xfrm>
          <a:prstGeom prst="rect">
            <a:avLst/>
          </a:prstGeom>
          <a:noFill/>
          <a:ln w="9525">
            <a:solidFill>
              <a:schemeClr val="tx1">
                <a:alpha val="94116"/>
              </a:schemeClr>
            </a:solidFill>
            <a:miter lim="800000"/>
            <a:headEnd/>
            <a:tailEnd/>
          </a:ln>
        </p:spPr>
      </p:pic>
      <p:pic>
        <p:nvPicPr>
          <p:cNvPr id="102423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42550" y="463550"/>
            <a:ext cx="1539875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24" name="Рисунок 7"/>
          <p:cNvPicPr>
            <a:picLocks noChangeAspect="1"/>
          </p:cNvPicPr>
          <p:nvPr/>
        </p:nvPicPr>
        <p:blipFill>
          <a:blip r:embed="rId8"/>
          <a:srcRect l="33575" t="12242" r="34769" b="14642"/>
          <a:stretch>
            <a:fillRect/>
          </a:stretch>
        </p:blipFill>
        <p:spPr bwMode="auto">
          <a:xfrm>
            <a:off x="6661150" y="3487738"/>
            <a:ext cx="1514475" cy="216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25" name="Новая заметка.jpeg" descr="Новая заметка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2813" y="3487738"/>
            <a:ext cx="1458912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400000"/>
            <a:headEnd/>
            <a:tailEnd/>
          </a:ln>
        </p:spPr>
      </p:pic>
      <p:pic>
        <p:nvPicPr>
          <p:cNvPr id="102426" name="Новая заметка.jpeg" descr="Новая заметка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6138" y="3487738"/>
            <a:ext cx="1444625" cy="2168525"/>
          </a:xfrm>
          <a:prstGeom prst="rect">
            <a:avLst/>
          </a:prstGeom>
          <a:noFill/>
          <a:ln w="12700">
            <a:solidFill>
              <a:schemeClr val="tx1"/>
            </a:solidFill>
            <a:miter lim="400000"/>
            <a:headEnd/>
            <a:tailEnd/>
          </a:ln>
        </p:spPr>
      </p:pic>
      <p:pic>
        <p:nvPicPr>
          <p:cNvPr id="102427" name="Новая заметка.jpeg" descr="Новая заметка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42550" y="3486150"/>
            <a:ext cx="1563688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Прямоугольник 2"/>
          <p:cNvSpPr/>
          <p:nvPr/>
        </p:nvSpPr>
        <p:spPr>
          <a:xfrm>
            <a:off x="0" y="1771650"/>
            <a:ext cx="12192000" cy="3032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8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0051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090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91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93" name="TextBox 3"/>
          <p:cNvSpPr/>
          <p:nvPr/>
        </p:nvSpPr>
        <p:spPr>
          <a:xfrm>
            <a:off x="0" y="2131154"/>
            <a:ext cx="12192000" cy="2836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94" name="TextBox 13"/>
          <p:cNvSpPr txBox="1"/>
          <p:nvPr/>
        </p:nvSpPr>
        <p:spPr>
          <a:xfrm>
            <a:off x="3270250" y="2843213"/>
            <a:ext cx="10340975" cy="769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r>
              <a:rPr lang="ru-RU" sz="4400" b="1">
                <a:solidFill>
                  <a:srgbClr val="FFFFFF"/>
                </a:solidFill>
                <a:latin typeface="Calibri" pitchFamily="34" charset="0"/>
                <a:cs typeface="Helvetica"/>
                <a:sym typeface="Verdana" pitchFamily="34" charset="0"/>
              </a:rPr>
              <a:t>Разрешение на ТИ</a:t>
            </a:r>
          </a:p>
        </p:txBody>
      </p:sp>
      <p:grpSp>
        <p:nvGrpSpPr>
          <p:cNvPr id="130054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095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96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98" name="Straight Connector 9"/>
          <p:cNvSpPr/>
          <p:nvPr/>
        </p:nvSpPr>
        <p:spPr>
          <a:xfrm flipH="1" flipV="1">
            <a:off x="4159250" y="4073525"/>
            <a:ext cx="363061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3" name="Picture 72"/>
          <p:cNvGrpSpPr>
            <a:grpSpLocks/>
          </p:cNvGrpSpPr>
          <p:nvPr/>
        </p:nvGrpSpPr>
        <p:grpSpPr bwMode="auto">
          <a:xfrm>
            <a:off x="4371975" y="1169988"/>
            <a:ext cx="3040063" cy="5621337"/>
            <a:chOff x="0" y="0"/>
            <a:chExt cx="3041126" cy="5620985"/>
          </a:xfrm>
        </p:grpSpPr>
        <p:sp>
          <p:nvSpPr>
            <p:cNvPr id="975" name="Прямоугольник"/>
            <p:cNvSpPr/>
            <p:nvPr/>
          </p:nvSpPr>
          <p:spPr>
            <a:xfrm>
              <a:off x="0" y="0"/>
              <a:ext cx="3041126" cy="56209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pic>
          <p:nvPicPr>
            <p:cNvPr id="976" name="image30.png" descr="image3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041126" cy="56209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38100" dir="2700000" rotWithShape="0">
                <a:srgbClr val="000000">
                  <a:alpha val="26000"/>
                </a:srgbClr>
              </a:outerShdw>
            </a:effectLst>
          </p:spPr>
        </p:pic>
      </p:grpSp>
      <p:sp>
        <p:nvSpPr>
          <p:cNvPr id="978" name="Oval 44"/>
          <p:cNvSpPr/>
          <p:nvPr/>
        </p:nvSpPr>
        <p:spPr>
          <a:xfrm>
            <a:off x="7864475" y="1068388"/>
            <a:ext cx="1219200" cy="1219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79" name="Oval 45"/>
          <p:cNvSpPr/>
          <p:nvPr/>
        </p:nvSpPr>
        <p:spPr>
          <a:xfrm>
            <a:off x="3121025" y="1068388"/>
            <a:ext cx="1219200" cy="1219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80" name="Rectangle 25"/>
          <p:cNvSpPr/>
          <p:nvPr/>
        </p:nvSpPr>
        <p:spPr>
          <a:xfrm>
            <a:off x="0" y="4864100"/>
            <a:ext cx="12192000" cy="1993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50800" dir="16200000" rotWithShape="0">
              <a:srgbClr val="000000">
                <a:alpha val="23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81" name="TextBox 27"/>
          <p:cNvSpPr txBox="1"/>
          <p:nvPr/>
        </p:nvSpPr>
        <p:spPr>
          <a:xfrm>
            <a:off x="811213" y="5076825"/>
            <a:ext cx="11077575" cy="1487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3200" kern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Разрешение на терапевтическое использование необходимо получить </a:t>
            </a:r>
            <a:r>
              <a:rPr sz="3200" u="sng" kern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ДО НАЧАЛА ИСПОЛЬЗОВАНИЯ ИЛИ ОБЛАДАНИЯ </a:t>
            </a:r>
            <a:r>
              <a:rPr sz="3200" kern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 запрещенной субстанцией или методом</a:t>
            </a:r>
          </a:p>
        </p:txBody>
      </p:sp>
      <p:sp>
        <p:nvSpPr>
          <p:cNvPr id="982" name="Elbow Connector 50"/>
          <p:cNvSpPr/>
          <p:nvPr/>
        </p:nvSpPr>
        <p:spPr>
          <a:xfrm rot="10800000">
            <a:off x="4438650" y="1573213"/>
            <a:ext cx="754063" cy="720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83" name="Elbow Connector 52"/>
          <p:cNvSpPr/>
          <p:nvPr/>
        </p:nvSpPr>
        <p:spPr>
          <a:xfrm flipV="1">
            <a:off x="6376988" y="1617663"/>
            <a:ext cx="1427162" cy="720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84" name="TextBox 53"/>
          <p:cNvSpPr txBox="1"/>
          <p:nvPr/>
        </p:nvSpPr>
        <p:spPr>
          <a:xfrm>
            <a:off x="9248775" y="1196975"/>
            <a:ext cx="2684463" cy="3397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Национальный уровень</a:t>
            </a:r>
          </a:p>
        </p:txBody>
      </p:sp>
      <p:sp>
        <p:nvSpPr>
          <p:cNvPr id="985" name="TextBox 54"/>
          <p:cNvSpPr txBox="1"/>
          <p:nvPr/>
        </p:nvSpPr>
        <p:spPr>
          <a:xfrm>
            <a:off x="9248775" y="1620838"/>
            <a:ext cx="2517775" cy="333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Рассматривает РУСАДА</a:t>
            </a:r>
          </a:p>
        </p:txBody>
      </p:sp>
      <p:sp>
        <p:nvSpPr>
          <p:cNvPr id="986" name="TextBox 57"/>
          <p:cNvSpPr txBox="1"/>
          <p:nvPr/>
        </p:nvSpPr>
        <p:spPr>
          <a:xfrm>
            <a:off x="134938" y="1196975"/>
            <a:ext cx="2917825" cy="3397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Международный уровень</a:t>
            </a:r>
          </a:p>
        </p:txBody>
      </p:sp>
      <p:sp>
        <p:nvSpPr>
          <p:cNvPr id="987" name="TextBox 58"/>
          <p:cNvSpPr txBox="1"/>
          <p:nvPr/>
        </p:nvSpPr>
        <p:spPr>
          <a:xfrm>
            <a:off x="-76200" y="1558925"/>
            <a:ext cx="3094038" cy="746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Рассматривает </a:t>
            </a:r>
            <a:br>
              <a:rPr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Международная федерация</a:t>
            </a:r>
          </a:p>
        </p:txBody>
      </p:sp>
      <p:grpSp>
        <p:nvGrpSpPr>
          <p:cNvPr id="131084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988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989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1085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991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992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994" name="Прямоугольник 3"/>
          <p:cNvSpPr txBox="1"/>
          <p:nvPr/>
        </p:nvSpPr>
        <p:spPr>
          <a:xfrm>
            <a:off x="3305175" y="128588"/>
            <a:ext cx="5826125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Calibri"/>
                <a:ea typeface="+mn-ea"/>
                <a:cs typeface="Calibri"/>
                <a:sym typeface="Calibri"/>
              </a:rPr>
              <a:t>ТЕРАПЕВТИЧЕСКОЕ ИСПОЛЬЗОВАНИЕ</a:t>
            </a:r>
          </a:p>
        </p:txBody>
      </p:sp>
      <p:sp>
        <p:nvSpPr>
          <p:cNvPr id="995" name="Freeform 153"/>
          <p:cNvSpPr/>
          <p:nvPr/>
        </p:nvSpPr>
        <p:spPr>
          <a:xfrm>
            <a:off x="3443288" y="1422400"/>
            <a:ext cx="549275" cy="555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59" y="0"/>
                  <a:pt x="0" y="4901"/>
                  <a:pt x="0" y="10709"/>
                </a:cubicBezTo>
                <a:cubicBezTo>
                  <a:pt x="0" y="16699"/>
                  <a:pt x="4759" y="21600"/>
                  <a:pt x="10800" y="21600"/>
                </a:cubicBezTo>
                <a:cubicBezTo>
                  <a:pt x="16841" y="21600"/>
                  <a:pt x="21600" y="16699"/>
                  <a:pt x="21600" y="10709"/>
                </a:cubicBezTo>
                <a:cubicBezTo>
                  <a:pt x="21600" y="4901"/>
                  <a:pt x="16841" y="0"/>
                  <a:pt x="10800" y="0"/>
                </a:cubicBezTo>
                <a:close/>
                <a:moveTo>
                  <a:pt x="20319" y="10346"/>
                </a:moveTo>
                <a:cubicBezTo>
                  <a:pt x="16108" y="10346"/>
                  <a:pt x="16108" y="10346"/>
                  <a:pt x="16108" y="10346"/>
                </a:cubicBezTo>
                <a:cubicBezTo>
                  <a:pt x="15925" y="8894"/>
                  <a:pt x="15742" y="7442"/>
                  <a:pt x="15193" y="5990"/>
                </a:cubicBezTo>
                <a:cubicBezTo>
                  <a:pt x="16108" y="5627"/>
                  <a:pt x="17024" y="5082"/>
                  <a:pt x="17939" y="4538"/>
                </a:cubicBezTo>
                <a:cubicBezTo>
                  <a:pt x="19220" y="6171"/>
                  <a:pt x="20136" y="8168"/>
                  <a:pt x="20319" y="10346"/>
                </a:cubicBezTo>
                <a:close/>
                <a:moveTo>
                  <a:pt x="10434" y="20148"/>
                </a:moveTo>
                <a:cubicBezTo>
                  <a:pt x="9153" y="19240"/>
                  <a:pt x="8237" y="17970"/>
                  <a:pt x="7505" y="16518"/>
                </a:cubicBezTo>
                <a:cubicBezTo>
                  <a:pt x="8420" y="16155"/>
                  <a:pt x="9519" y="15973"/>
                  <a:pt x="10434" y="15973"/>
                </a:cubicBezTo>
                <a:cubicBezTo>
                  <a:pt x="10434" y="20148"/>
                  <a:pt x="10434" y="20148"/>
                  <a:pt x="10434" y="20148"/>
                </a:cubicBezTo>
                <a:cubicBezTo>
                  <a:pt x="10434" y="20148"/>
                  <a:pt x="10434" y="20148"/>
                  <a:pt x="10434" y="20148"/>
                </a:cubicBezTo>
                <a:close/>
                <a:moveTo>
                  <a:pt x="11166" y="1452"/>
                </a:moveTo>
                <a:cubicBezTo>
                  <a:pt x="12447" y="2541"/>
                  <a:pt x="13546" y="3993"/>
                  <a:pt x="14278" y="5627"/>
                </a:cubicBezTo>
                <a:cubicBezTo>
                  <a:pt x="13363" y="5990"/>
                  <a:pt x="12264" y="6171"/>
                  <a:pt x="11166" y="6171"/>
                </a:cubicBezTo>
                <a:cubicBezTo>
                  <a:pt x="11166" y="1452"/>
                  <a:pt x="11166" y="1452"/>
                  <a:pt x="11166" y="1452"/>
                </a:cubicBezTo>
                <a:cubicBezTo>
                  <a:pt x="11166" y="1452"/>
                  <a:pt x="11166" y="1452"/>
                  <a:pt x="11166" y="1452"/>
                </a:cubicBezTo>
                <a:close/>
                <a:moveTo>
                  <a:pt x="12264" y="1452"/>
                </a:moveTo>
                <a:cubicBezTo>
                  <a:pt x="14278" y="1815"/>
                  <a:pt x="16108" y="2723"/>
                  <a:pt x="17390" y="3993"/>
                </a:cubicBezTo>
                <a:cubicBezTo>
                  <a:pt x="16658" y="4538"/>
                  <a:pt x="15925" y="5082"/>
                  <a:pt x="15010" y="5445"/>
                </a:cubicBezTo>
                <a:cubicBezTo>
                  <a:pt x="14278" y="3993"/>
                  <a:pt x="13363" y="2541"/>
                  <a:pt x="12264" y="1452"/>
                </a:cubicBezTo>
                <a:close/>
                <a:moveTo>
                  <a:pt x="10434" y="1452"/>
                </a:moveTo>
                <a:cubicBezTo>
                  <a:pt x="10434" y="6171"/>
                  <a:pt x="10434" y="6171"/>
                  <a:pt x="10434" y="6171"/>
                </a:cubicBezTo>
                <a:cubicBezTo>
                  <a:pt x="9336" y="6171"/>
                  <a:pt x="8237" y="5990"/>
                  <a:pt x="7322" y="5627"/>
                </a:cubicBezTo>
                <a:cubicBezTo>
                  <a:pt x="8054" y="3993"/>
                  <a:pt x="9153" y="2541"/>
                  <a:pt x="10434" y="1452"/>
                </a:cubicBezTo>
                <a:cubicBezTo>
                  <a:pt x="10434" y="1452"/>
                  <a:pt x="10434" y="1452"/>
                  <a:pt x="10434" y="1452"/>
                </a:cubicBezTo>
                <a:close/>
                <a:moveTo>
                  <a:pt x="6590" y="5445"/>
                </a:moveTo>
                <a:cubicBezTo>
                  <a:pt x="5675" y="5082"/>
                  <a:pt x="4942" y="4538"/>
                  <a:pt x="4210" y="3993"/>
                </a:cubicBezTo>
                <a:cubicBezTo>
                  <a:pt x="5492" y="2723"/>
                  <a:pt x="7322" y="1815"/>
                  <a:pt x="9153" y="1452"/>
                </a:cubicBezTo>
                <a:cubicBezTo>
                  <a:pt x="8237" y="2541"/>
                  <a:pt x="7322" y="3993"/>
                  <a:pt x="6590" y="5445"/>
                </a:cubicBezTo>
                <a:close/>
                <a:moveTo>
                  <a:pt x="6956" y="6353"/>
                </a:moveTo>
                <a:cubicBezTo>
                  <a:pt x="8054" y="6716"/>
                  <a:pt x="9153" y="6897"/>
                  <a:pt x="10434" y="6897"/>
                </a:cubicBezTo>
                <a:cubicBezTo>
                  <a:pt x="10434" y="10346"/>
                  <a:pt x="10434" y="10346"/>
                  <a:pt x="10434" y="10346"/>
                </a:cubicBezTo>
                <a:cubicBezTo>
                  <a:pt x="6224" y="10346"/>
                  <a:pt x="6224" y="10346"/>
                  <a:pt x="6224" y="10346"/>
                </a:cubicBezTo>
                <a:cubicBezTo>
                  <a:pt x="6224" y="8894"/>
                  <a:pt x="6590" y="7624"/>
                  <a:pt x="6956" y="6353"/>
                </a:cubicBezTo>
                <a:close/>
                <a:moveTo>
                  <a:pt x="10434" y="11072"/>
                </a:moveTo>
                <a:cubicBezTo>
                  <a:pt x="10434" y="15247"/>
                  <a:pt x="10434" y="15247"/>
                  <a:pt x="10434" y="15247"/>
                </a:cubicBezTo>
                <a:cubicBezTo>
                  <a:pt x="9336" y="15429"/>
                  <a:pt x="8237" y="15610"/>
                  <a:pt x="7322" y="15792"/>
                </a:cubicBezTo>
                <a:cubicBezTo>
                  <a:pt x="6590" y="14339"/>
                  <a:pt x="6224" y="12887"/>
                  <a:pt x="6224" y="11072"/>
                </a:cubicBezTo>
                <a:lnTo>
                  <a:pt x="10434" y="11072"/>
                </a:lnTo>
                <a:close/>
                <a:moveTo>
                  <a:pt x="9153" y="19966"/>
                </a:moveTo>
                <a:cubicBezTo>
                  <a:pt x="7505" y="19785"/>
                  <a:pt x="5858" y="19059"/>
                  <a:pt x="4576" y="17970"/>
                </a:cubicBezTo>
                <a:cubicBezTo>
                  <a:pt x="5308" y="17425"/>
                  <a:pt x="6041" y="17062"/>
                  <a:pt x="6956" y="16699"/>
                </a:cubicBezTo>
                <a:cubicBezTo>
                  <a:pt x="7505" y="17970"/>
                  <a:pt x="8237" y="19059"/>
                  <a:pt x="9153" y="19966"/>
                </a:cubicBezTo>
                <a:close/>
                <a:moveTo>
                  <a:pt x="11166" y="20148"/>
                </a:moveTo>
                <a:cubicBezTo>
                  <a:pt x="11166" y="15973"/>
                  <a:pt x="11166" y="15973"/>
                  <a:pt x="11166" y="15973"/>
                </a:cubicBezTo>
                <a:cubicBezTo>
                  <a:pt x="12081" y="15973"/>
                  <a:pt x="13180" y="16155"/>
                  <a:pt x="14095" y="16518"/>
                </a:cubicBezTo>
                <a:cubicBezTo>
                  <a:pt x="13363" y="17970"/>
                  <a:pt x="12264" y="19240"/>
                  <a:pt x="11166" y="20148"/>
                </a:cubicBezTo>
                <a:cubicBezTo>
                  <a:pt x="11166" y="20148"/>
                  <a:pt x="11166" y="20148"/>
                  <a:pt x="11166" y="20148"/>
                </a:cubicBezTo>
                <a:close/>
                <a:moveTo>
                  <a:pt x="14644" y="16699"/>
                </a:moveTo>
                <a:cubicBezTo>
                  <a:pt x="15559" y="17062"/>
                  <a:pt x="16292" y="17425"/>
                  <a:pt x="17024" y="17970"/>
                </a:cubicBezTo>
                <a:cubicBezTo>
                  <a:pt x="15742" y="19059"/>
                  <a:pt x="14095" y="19785"/>
                  <a:pt x="12264" y="19966"/>
                </a:cubicBezTo>
                <a:cubicBezTo>
                  <a:pt x="13363" y="19059"/>
                  <a:pt x="14095" y="17970"/>
                  <a:pt x="14644" y="16699"/>
                </a:cubicBezTo>
                <a:close/>
                <a:moveTo>
                  <a:pt x="14278" y="15792"/>
                </a:moveTo>
                <a:cubicBezTo>
                  <a:pt x="13363" y="15610"/>
                  <a:pt x="12264" y="15429"/>
                  <a:pt x="11166" y="15247"/>
                </a:cubicBezTo>
                <a:cubicBezTo>
                  <a:pt x="11166" y="11072"/>
                  <a:pt x="11166" y="11072"/>
                  <a:pt x="11166" y="11072"/>
                </a:cubicBezTo>
                <a:cubicBezTo>
                  <a:pt x="15376" y="11072"/>
                  <a:pt x="15376" y="11072"/>
                  <a:pt x="15376" y="11072"/>
                </a:cubicBezTo>
                <a:cubicBezTo>
                  <a:pt x="15376" y="12887"/>
                  <a:pt x="15010" y="14339"/>
                  <a:pt x="14278" y="15792"/>
                </a:cubicBezTo>
                <a:close/>
                <a:moveTo>
                  <a:pt x="11166" y="10346"/>
                </a:moveTo>
                <a:cubicBezTo>
                  <a:pt x="11166" y="6897"/>
                  <a:pt x="11166" y="6897"/>
                  <a:pt x="11166" y="6897"/>
                </a:cubicBezTo>
                <a:cubicBezTo>
                  <a:pt x="12264" y="6897"/>
                  <a:pt x="13546" y="6716"/>
                  <a:pt x="14644" y="6353"/>
                </a:cubicBezTo>
                <a:cubicBezTo>
                  <a:pt x="15010" y="7624"/>
                  <a:pt x="15376" y="8894"/>
                  <a:pt x="15376" y="10346"/>
                </a:cubicBezTo>
                <a:lnTo>
                  <a:pt x="11166" y="10346"/>
                </a:lnTo>
                <a:close/>
                <a:moveTo>
                  <a:pt x="3661" y="4538"/>
                </a:moveTo>
                <a:cubicBezTo>
                  <a:pt x="4576" y="5082"/>
                  <a:pt x="5492" y="5627"/>
                  <a:pt x="6407" y="5990"/>
                </a:cubicBezTo>
                <a:cubicBezTo>
                  <a:pt x="5858" y="7442"/>
                  <a:pt x="5492" y="8894"/>
                  <a:pt x="5492" y="10346"/>
                </a:cubicBezTo>
                <a:cubicBezTo>
                  <a:pt x="1281" y="10346"/>
                  <a:pt x="1281" y="10346"/>
                  <a:pt x="1281" y="10346"/>
                </a:cubicBezTo>
                <a:cubicBezTo>
                  <a:pt x="1464" y="8168"/>
                  <a:pt x="2380" y="6171"/>
                  <a:pt x="3661" y="4538"/>
                </a:cubicBezTo>
                <a:close/>
                <a:moveTo>
                  <a:pt x="1281" y="11072"/>
                </a:moveTo>
                <a:cubicBezTo>
                  <a:pt x="5492" y="11072"/>
                  <a:pt x="5492" y="11072"/>
                  <a:pt x="5492" y="11072"/>
                </a:cubicBezTo>
                <a:cubicBezTo>
                  <a:pt x="5675" y="12887"/>
                  <a:pt x="6041" y="14521"/>
                  <a:pt x="6590" y="16155"/>
                </a:cubicBezTo>
                <a:cubicBezTo>
                  <a:pt x="5675" y="16518"/>
                  <a:pt x="4942" y="16881"/>
                  <a:pt x="4027" y="17425"/>
                </a:cubicBezTo>
                <a:cubicBezTo>
                  <a:pt x="2380" y="15792"/>
                  <a:pt x="1464" y="13613"/>
                  <a:pt x="1281" y="11072"/>
                </a:cubicBezTo>
                <a:close/>
                <a:moveTo>
                  <a:pt x="17390" y="17425"/>
                </a:moveTo>
                <a:cubicBezTo>
                  <a:pt x="16658" y="16881"/>
                  <a:pt x="15925" y="16518"/>
                  <a:pt x="15010" y="16155"/>
                </a:cubicBezTo>
                <a:cubicBezTo>
                  <a:pt x="15559" y="14521"/>
                  <a:pt x="15925" y="12887"/>
                  <a:pt x="16108" y="11072"/>
                </a:cubicBezTo>
                <a:cubicBezTo>
                  <a:pt x="20319" y="11072"/>
                  <a:pt x="20319" y="11072"/>
                  <a:pt x="20319" y="11072"/>
                </a:cubicBezTo>
                <a:cubicBezTo>
                  <a:pt x="20136" y="13613"/>
                  <a:pt x="19037" y="15792"/>
                  <a:pt x="17390" y="17425"/>
                </a:cubicBezTo>
                <a:close/>
                <a:moveTo>
                  <a:pt x="17390" y="17425"/>
                </a:moveTo>
                <a:cubicBezTo>
                  <a:pt x="17390" y="17425"/>
                  <a:pt x="17390" y="17425"/>
                  <a:pt x="17390" y="17425"/>
                </a:cubicBezTo>
              </a:path>
            </a:pathLst>
          </a:custGeom>
          <a:solidFill>
            <a:srgbClr val="00B05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996" name="Freeform 83"/>
          <p:cNvSpPr/>
          <p:nvPr/>
        </p:nvSpPr>
        <p:spPr>
          <a:xfrm>
            <a:off x="8245475" y="1344613"/>
            <a:ext cx="409575" cy="66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Прямоугольник 2"/>
          <p:cNvSpPr>
            <a:spLocks noChangeArrowheads="1"/>
          </p:cNvSpPr>
          <p:nvPr/>
        </p:nvSpPr>
        <p:spPr bwMode="auto">
          <a:xfrm>
            <a:off x="0" y="1771650"/>
            <a:ext cx="12192000" cy="3032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32098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32099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32109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32110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32100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003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4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sp>
        <p:nvSpPr>
          <p:cNvPr id="132101" name="Straight Connector 9"/>
          <p:cNvSpPr>
            <a:spLocks noChangeShapeType="1"/>
          </p:cNvSpPr>
          <p:nvPr/>
        </p:nvSpPr>
        <p:spPr bwMode="auto">
          <a:xfrm flipH="1" flipV="1">
            <a:off x="4159250" y="4073525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132102" name="Текст"/>
          <p:cNvSpPr txBox="1">
            <a:spLocks noChangeArrowheads="1"/>
          </p:cNvSpPr>
          <p:nvPr/>
        </p:nvSpPr>
        <p:spPr bwMode="auto">
          <a:xfrm>
            <a:off x="-16268700" y="-11988800"/>
            <a:ext cx="127000" cy="466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103" name="Текст"/>
          <p:cNvSpPr txBox="1">
            <a:spLocks noChangeArrowheads="1"/>
          </p:cNvSpPr>
          <p:nvPr/>
        </p:nvSpPr>
        <p:spPr bwMode="auto">
          <a:xfrm>
            <a:off x="-10367963" y="-61913"/>
            <a:ext cx="127000" cy="468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104" name="Текст"/>
          <p:cNvSpPr txBox="1">
            <a:spLocks noChangeArrowheads="1"/>
          </p:cNvSpPr>
          <p:nvPr/>
        </p:nvSpPr>
        <p:spPr bwMode="auto">
          <a:xfrm>
            <a:off x="-24299863" y="-4641850"/>
            <a:ext cx="127000" cy="466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defTabSz="355600"/>
            <a:endParaRPr lang="ru-RU"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10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3325" y="2576513"/>
            <a:ext cx="17065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206375"/>
            <a:ext cx="60436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TextBox 21"/>
          <p:cNvSpPr>
            <a:spLocks noGrp="1"/>
          </p:cNvSpPr>
          <p:nvPr>
            <p:ph type="sldNum" sz="quarter" idx="10"/>
          </p:nvPr>
        </p:nvSpPr>
        <p:spPr>
          <a:extLst>
            <a:ext uri="{C572A759-6A51-4108-AA02-DFA0A04FC94B}"/>
          </a:extLst>
        </p:spPr>
        <p:txBody>
          <a:bodyPr/>
          <a:lstStyle/>
          <a:p>
            <a:pPr hangingPunct="0">
              <a:defRPr/>
            </a:pPr>
            <a:fld id="{BE0B60B6-66BC-4BD2-9569-AE477D6A7084}" type="slidenum">
              <a:rPr kern="0">
                <a:latin typeface="Calibri"/>
                <a:cs typeface="Calibri"/>
                <a:sym typeface="Calibri"/>
              </a:rPr>
              <a:pPr hangingPunct="0">
                <a:defRPr/>
              </a:pPr>
              <a:t>33</a:t>
            </a:fld>
            <a:endParaRPr kern="0">
              <a:latin typeface="Calibri"/>
              <a:cs typeface="Calibri"/>
              <a:sym typeface="Calibri"/>
            </a:endParaRPr>
          </a:p>
        </p:txBody>
      </p:sp>
      <p:sp>
        <p:nvSpPr>
          <p:cNvPr id="1014" name="TextBox 2"/>
          <p:cNvSpPr txBox="1"/>
          <p:nvPr/>
        </p:nvSpPr>
        <p:spPr>
          <a:xfrm>
            <a:off x="2571750" y="641350"/>
            <a:ext cx="7132638" cy="496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 algn="ctr">
              <a:defRPr sz="32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Критерии получения разрешения на ТИ</a:t>
            </a:r>
          </a:p>
        </p:txBody>
      </p:sp>
      <p:sp>
        <p:nvSpPr>
          <p:cNvPr id="1015" name="Oval 5"/>
          <p:cNvSpPr/>
          <p:nvPr/>
        </p:nvSpPr>
        <p:spPr>
          <a:xfrm>
            <a:off x="815975" y="1917700"/>
            <a:ext cx="1522413" cy="1522413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3124" name="Group 71"/>
          <p:cNvGrpSpPr>
            <a:grpSpLocks/>
          </p:cNvGrpSpPr>
          <p:nvPr/>
        </p:nvGrpSpPr>
        <p:grpSpPr bwMode="auto">
          <a:xfrm>
            <a:off x="642938" y="1744663"/>
            <a:ext cx="1868487" cy="1866900"/>
            <a:chOff x="0" y="0"/>
            <a:chExt cx="1868076" cy="1868075"/>
          </a:xfrm>
        </p:grpSpPr>
        <p:sp>
          <p:nvSpPr>
            <p:cNvPr id="1016" name="Freeform 6"/>
            <p:cNvSpPr/>
            <p:nvPr/>
          </p:nvSpPr>
          <p:spPr>
            <a:xfrm>
              <a:off x="1376059" y="136611"/>
              <a:ext cx="355522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17" name="Freeform 7"/>
            <p:cNvSpPr/>
            <p:nvPr/>
          </p:nvSpPr>
          <p:spPr>
            <a:xfrm>
              <a:off x="955465" y="0"/>
              <a:ext cx="428531" cy="19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18" name="Freeform 8"/>
            <p:cNvSpPr/>
            <p:nvPr/>
          </p:nvSpPr>
          <p:spPr>
            <a:xfrm>
              <a:off x="1677618" y="486081"/>
              <a:ext cx="190458" cy="4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19" name="Freeform 9"/>
            <p:cNvSpPr/>
            <p:nvPr/>
          </p:nvSpPr>
          <p:spPr>
            <a:xfrm>
              <a:off x="1677618" y="956276"/>
              <a:ext cx="190458" cy="4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0" name="Freeform 10"/>
            <p:cNvSpPr/>
            <p:nvPr/>
          </p:nvSpPr>
          <p:spPr>
            <a:xfrm>
              <a:off x="1376059" y="1375640"/>
              <a:ext cx="355522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1" name="Freeform 11"/>
            <p:cNvSpPr/>
            <p:nvPr/>
          </p:nvSpPr>
          <p:spPr>
            <a:xfrm>
              <a:off x="955465" y="1679043"/>
              <a:ext cx="428531" cy="1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2" name="Freeform 12"/>
            <p:cNvSpPr/>
            <p:nvPr/>
          </p:nvSpPr>
          <p:spPr>
            <a:xfrm>
              <a:off x="487255" y="1679043"/>
              <a:ext cx="425356" cy="1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3" name="Freeform 13"/>
            <p:cNvSpPr/>
            <p:nvPr/>
          </p:nvSpPr>
          <p:spPr>
            <a:xfrm>
              <a:off x="138082" y="1375640"/>
              <a:ext cx="353935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4" name="Freeform 14"/>
            <p:cNvSpPr/>
            <p:nvPr/>
          </p:nvSpPr>
          <p:spPr>
            <a:xfrm>
              <a:off x="0" y="956276"/>
              <a:ext cx="190458" cy="4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5" name="Freeform 15"/>
            <p:cNvSpPr/>
            <p:nvPr/>
          </p:nvSpPr>
          <p:spPr>
            <a:xfrm>
              <a:off x="0" y="486081"/>
              <a:ext cx="190458" cy="4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6" name="Freeform 16"/>
            <p:cNvSpPr/>
            <p:nvPr/>
          </p:nvSpPr>
          <p:spPr>
            <a:xfrm>
              <a:off x="138082" y="136611"/>
              <a:ext cx="353935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27" name="Freeform 17"/>
            <p:cNvSpPr/>
            <p:nvPr/>
          </p:nvSpPr>
          <p:spPr>
            <a:xfrm>
              <a:off x="487255" y="0"/>
              <a:ext cx="425356" cy="19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29" name="Oval 5"/>
          <p:cNvSpPr/>
          <p:nvPr/>
        </p:nvSpPr>
        <p:spPr>
          <a:xfrm>
            <a:off x="887413" y="4387850"/>
            <a:ext cx="1522412" cy="1522413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3126" name="Group 85"/>
          <p:cNvGrpSpPr>
            <a:grpSpLocks/>
          </p:cNvGrpSpPr>
          <p:nvPr/>
        </p:nvGrpSpPr>
        <p:grpSpPr bwMode="auto">
          <a:xfrm>
            <a:off x="714375" y="4214813"/>
            <a:ext cx="1868488" cy="1866900"/>
            <a:chOff x="0" y="0"/>
            <a:chExt cx="1868076" cy="1868075"/>
          </a:xfrm>
        </p:grpSpPr>
        <p:sp>
          <p:nvSpPr>
            <p:cNvPr id="1030" name="Freeform 6"/>
            <p:cNvSpPr/>
            <p:nvPr/>
          </p:nvSpPr>
          <p:spPr>
            <a:xfrm>
              <a:off x="1376060" y="136611"/>
              <a:ext cx="355522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1" name="Freeform 7"/>
            <p:cNvSpPr/>
            <p:nvPr/>
          </p:nvSpPr>
          <p:spPr>
            <a:xfrm>
              <a:off x="955464" y="0"/>
              <a:ext cx="428530" cy="19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2" name="Freeform 8"/>
            <p:cNvSpPr/>
            <p:nvPr/>
          </p:nvSpPr>
          <p:spPr>
            <a:xfrm>
              <a:off x="1677618" y="486081"/>
              <a:ext cx="190458" cy="4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3" name="Freeform 9"/>
            <p:cNvSpPr/>
            <p:nvPr/>
          </p:nvSpPr>
          <p:spPr>
            <a:xfrm>
              <a:off x="1677618" y="956276"/>
              <a:ext cx="190458" cy="4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4" name="Freeform 10"/>
            <p:cNvSpPr/>
            <p:nvPr/>
          </p:nvSpPr>
          <p:spPr>
            <a:xfrm>
              <a:off x="1376060" y="1375640"/>
              <a:ext cx="355522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5" name="Freeform 11"/>
            <p:cNvSpPr/>
            <p:nvPr/>
          </p:nvSpPr>
          <p:spPr>
            <a:xfrm>
              <a:off x="955464" y="1679043"/>
              <a:ext cx="428530" cy="1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6" name="Freeform 12"/>
            <p:cNvSpPr/>
            <p:nvPr/>
          </p:nvSpPr>
          <p:spPr>
            <a:xfrm>
              <a:off x="487256" y="1679043"/>
              <a:ext cx="425356" cy="1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7" name="Freeform 13"/>
            <p:cNvSpPr/>
            <p:nvPr/>
          </p:nvSpPr>
          <p:spPr>
            <a:xfrm>
              <a:off x="138083" y="1375640"/>
              <a:ext cx="353934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8" name="Freeform 14"/>
            <p:cNvSpPr/>
            <p:nvPr/>
          </p:nvSpPr>
          <p:spPr>
            <a:xfrm>
              <a:off x="0" y="956276"/>
              <a:ext cx="190458" cy="4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39" name="Freeform 15"/>
            <p:cNvSpPr/>
            <p:nvPr/>
          </p:nvSpPr>
          <p:spPr>
            <a:xfrm>
              <a:off x="0" y="486081"/>
              <a:ext cx="190458" cy="4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40" name="Freeform 16"/>
            <p:cNvSpPr/>
            <p:nvPr/>
          </p:nvSpPr>
          <p:spPr>
            <a:xfrm>
              <a:off x="138083" y="136611"/>
              <a:ext cx="353934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41" name="Freeform 17"/>
            <p:cNvSpPr/>
            <p:nvPr/>
          </p:nvSpPr>
          <p:spPr>
            <a:xfrm>
              <a:off x="487256" y="0"/>
              <a:ext cx="425356" cy="19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43" name="Прямоугольник 4"/>
          <p:cNvSpPr/>
          <p:nvPr/>
        </p:nvSpPr>
        <p:spPr>
          <a:xfrm>
            <a:off x="10626725" y="0"/>
            <a:ext cx="930275" cy="68103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44" name="TextBox 5"/>
          <p:cNvSpPr txBox="1"/>
          <p:nvPr/>
        </p:nvSpPr>
        <p:spPr>
          <a:xfrm>
            <a:off x="2905125" y="1604963"/>
            <a:ext cx="2430463" cy="18637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2000" b="1" spc="-4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Запрещенная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субстанция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или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метод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необходимы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для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лечения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острого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или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хронического</a:t>
            </a:r>
            <a:r>
              <a:rPr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заболевания</a:t>
            </a:r>
            <a:endParaRPr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3129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045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46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48" name="TextBox 6"/>
          <p:cNvSpPr txBox="1"/>
          <p:nvPr/>
        </p:nvSpPr>
        <p:spPr>
          <a:xfrm>
            <a:off x="2765425" y="3840163"/>
            <a:ext cx="3492500" cy="2778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indent="12700" algn="ctr" hangingPunct="0">
              <a:spcBef>
                <a:spcPts val="100"/>
              </a:spcBef>
              <a:tabLst>
                <a:tab pos="342900" algn="l"/>
                <a:tab pos="3556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Терапевтическое использование запрещенной субстанции или метода крайне маловероятно может привести к дополнительному улучшению спортивного результата</a:t>
            </a:r>
          </a:p>
        </p:txBody>
      </p:sp>
      <p:sp>
        <p:nvSpPr>
          <p:cNvPr id="1049" name="Freeform 165"/>
          <p:cNvSpPr/>
          <p:nvPr/>
        </p:nvSpPr>
        <p:spPr>
          <a:xfrm>
            <a:off x="1231900" y="2492375"/>
            <a:ext cx="735013" cy="42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09" y="7340"/>
                </a:moveTo>
                <a:lnTo>
                  <a:pt x="20309" y="0"/>
                </a:lnTo>
                <a:lnTo>
                  <a:pt x="0" y="0"/>
                </a:lnTo>
                <a:lnTo>
                  <a:pt x="0" y="21600"/>
                </a:lnTo>
                <a:lnTo>
                  <a:pt x="20309" y="21600"/>
                </a:lnTo>
                <a:lnTo>
                  <a:pt x="20309" y="16986"/>
                </a:lnTo>
                <a:lnTo>
                  <a:pt x="21600" y="16986"/>
                </a:lnTo>
                <a:lnTo>
                  <a:pt x="21600" y="7340"/>
                </a:lnTo>
                <a:lnTo>
                  <a:pt x="20309" y="7340"/>
                </a:lnTo>
                <a:close/>
                <a:moveTo>
                  <a:pt x="17491" y="16986"/>
                </a:moveTo>
                <a:lnTo>
                  <a:pt x="2583" y="16986"/>
                </a:lnTo>
                <a:lnTo>
                  <a:pt x="2583" y="4614"/>
                </a:lnTo>
                <a:lnTo>
                  <a:pt x="17491" y="4614"/>
                </a:lnTo>
                <a:lnTo>
                  <a:pt x="17491" y="169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50" name="Freeform 166"/>
          <p:cNvSpPr/>
          <p:nvPr/>
        </p:nvSpPr>
        <p:spPr>
          <a:xfrm>
            <a:off x="1341438" y="2625725"/>
            <a:ext cx="428625" cy="150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82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1048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51" name="Прямоугольник 1"/>
          <p:cNvSpPr txBox="1"/>
          <p:nvPr/>
        </p:nvSpPr>
        <p:spPr>
          <a:xfrm>
            <a:off x="8555038" y="2168525"/>
            <a:ext cx="3235325" cy="625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 b="1"/>
            </a:pPr>
            <a:r>
              <a:rPr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Отсутствие разумной </a:t>
            </a:r>
            <a:br>
              <a:rPr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</a:br>
            <a:r>
              <a:rPr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терапевтической альтернативы</a:t>
            </a:r>
          </a:p>
        </p:txBody>
      </p:sp>
      <p:sp>
        <p:nvSpPr>
          <p:cNvPr id="1052" name="Oval 5"/>
          <p:cNvSpPr/>
          <p:nvPr/>
        </p:nvSpPr>
        <p:spPr>
          <a:xfrm>
            <a:off x="6719888" y="1870075"/>
            <a:ext cx="1520825" cy="152082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3135" name="Group 85"/>
          <p:cNvGrpSpPr>
            <a:grpSpLocks/>
          </p:cNvGrpSpPr>
          <p:nvPr/>
        </p:nvGrpSpPr>
        <p:grpSpPr bwMode="auto">
          <a:xfrm>
            <a:off x="6545263" y="1695450"/>
            <a:ext cx="1868487" cy="1868488"/>
            <a:chOff x="0" y="0"/>
            <a:chExt cx="1868076" cy="1868075"/>
          </a:xfrm>
        </p:grpSpPr>
        <p:sp>
          <p:nvSpPr>
            <p:cNvPr id="1053" name="Freeform 6"/>
            <p:cNvSpPr/>
            <p:nvPr/>
          </p:nvSpPr>
          <p:spPr>
            <a:xfrm>
              <a:off x="1376059" y="138082"/>
              <a:ext cx="355522" cy="35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54" name="Freeform 7"/>
            <p:cNvSpPr/>
            <p:nvPr/>
          </p:nvSpPr>
          <p:spPr>
            <a:xfrm>
              <a:off x="955465" y="0"/>
              <a:ext cx="428531" cy="19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55" name="Freeform 8"/>
            <p:cNvSpPr/>
            <p:nvPr/>
          </p:nvSpPr>
          <p:spPr>
            <a:xfrm>
              <a:off x="1677618" y="487255"/>
              <a:ext cx="190458" cy="42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56" name="Freeform 9"/>
            <p:cNvSpPr/>
            <p:nvPr/>
          </p:nvSpPr>
          <p:spPr>
            <a:xfrm>
              <a:off x="1677618" y="955464"/>
              <a:ext cx="190458" cy="42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57" name="Freeform 10"/>
            <p:cNvSpPr/>
            <p:nvPr/>
          </p:nvSpPr>
          <p:spPr>
            <a:xfrm>
              <a:off x="1376059" y="1376059"/>
              <a:ext cx="355522" cy="35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58" name="Freeform 11"/>
            <p:cNvSpPr/>
            <p:nvPr/>
          </p:nvSpPr>
          <p:spPr>
            <a:xfrm>
              <a:off x="955465" y="1679204"/>
              <a:ext cx="428531" cy="18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59" name="Freeform 12"/>
            <p:cNvSpPr/>
            <p:nvPr/>
          </p:nvSpPr>
          <p:spPr>
            <a:xfrm>
              <a:off x="487255" y="1679204"/>
              <a:ext cx="425356" cy="18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0" name="Freeform 13"/>
            <p:cNvSpPr/>
            <p:nvPr/>
          </p:nvSpPr>
          <p:spPr>
            <a:xfrm>
              <a:off x="138082" y="1376059"/>
              <a:ext cx="353935" cy="35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1" name="Freeform 14"/>
            <p:cNvSpPr/>
            <p:nvPr/>
          </p:nvSpPr>
          <p:spPr>
            <a:xfrm>
              <a:off x="0" y="955464"/>
              <a:ext cx="190458" cy="42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2" name="Freeform 15"/>
            <p:cNvSpPr/>
            <p:nvPr/>
          </p:nvSpPr>
          <p:spPr>
            <a:xfrm>
              <a:off x="0" y="487255"/>
              <a:ext cx="190458" cy="42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3" name="Freeform 16"/>
            <p:cNvSpPr/>
            <p:nvPr/>
          </p:nvSpPr>
          <p:spPr>
            <a:xfrm>
              <a:off x="138082" y="138082"/>
              <a:ext cx="353935" cy="35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4" name="Freeform 17"/>
            <p:cNvSpPr/>
            <p:nvPr/>
          </p:nvSpPr>
          <p:spPr>
            <a:xfrm>
              <a:off x="487255" y="0"/>
              <a:ext cx="425356" cy="19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66" name="Oval 5"/>
          <p:cNvSpPr/>
          <p:nvPr/>
        </p:nvSpPr>
        <p:spPr>
          <a:xfrm>
            <a:off x="6765925" y="4387850"/>
            <a:ext cx="1522413" cy="1522413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3137" name="Group 85"/>
          <p:cNvGrpSpPr>
            <a:grpSpLocks/>
          </p:cNvGrpSpPr>
          <p:nvPr/>
        </p:nvGrpSpPr>
        <p:grpSpPr bwMode="auto">
          <a:xfrm>
            <a:off x="6592888" y="4214813"/>
            <a:ext cx="1868487" cy="1866900"/>
            <a:chOff x="0" y="0"/>
            <a:chExt cx="1868076" cy="1868075"/>
          </a:xfrm>
        </p:grpSpPr>
        <p:sp>
          <p:nvSpPr>
            <p:cNvPr id="1067" name="Freeform 6"/>
            <p:cNvSpPr/>
            <p:nvPr/>
          </p:nvSpPr>
          <p:spPr>
            <a:xfrm>
              <a:off x="1376059" y="136611"/>
              <a:ext cx="355522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79"/>
                  </a:moveTo>
                  <a:cubicBezTo>
                    <a:pt x="16904" y="11219"/>
                    <a:pt x="10435" y="4718"/>
                    <a:pt x="2713" y="0"/>
                  </a:cubicBezTo>
                  <a:cubicBezTo>
                    <a:pt x="0" y="4614"/>
                    <a:pt x="0" y="4614"/>
                    <a:pt x="0" y="4614"/>
                  </a:cubicBezTo>
                  <a:cubicBezTo>
                    <a:pt x="6887" y="8913"/>
                    <a:pt x="12730" y="14680"/>
                    <a:pt x="17009" y="21600"/>
                  </a:cubicBezTo>
                  <a:lnTo>
                    <a:pt x="21600" y="18979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8" name="Freeform 7"/>
            <p:cNvSpPr/>
            <p:nvPr/>
          </p:nvSpPr>
          <p:spPr>
            <a:xfrm>
              <a:off x="955465" y="0"/>
              <a:ext cx="428531" cy="19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924"/>
                    <a:pt x="0" y="9924"/>
                    <a:pt x="0" y="9924"/>
                  </a:cubicBezTo>
                  <a:cubicBezTo>
                    <a:pt x="6968" y="10314"/>
                    <a:pt x="13587" y="14595"/>
                    <a:pt x="19335" y="21600"/>
                  </a:cubicBezTo>
                  <a:cubicBezTo>
                    <a:pt x="21600" y="13038"/>
                    <a:pt x="21600" y="13038"/>
                    <a:pt x="21600" y="13038"/>
                  </a:cubicBezTo>
                  <a:cubicBezTo>
                    <a:pt x="15155" y="5059"/>
                    <a:pt x="7839" y="389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69" name="Freeform 8"/>
            <p:cNvSpPr/>
            <p:nvPr/>
          </p:nvSpPr>
          <p:spPr>
            <a:xfrm>
              <a:off x="1677618" y="486081"/>
              <a:ext cx="190458" cy="4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57" y="0"/>
                  </a:moveTo>
                  <a:cubicBezTo>
                    <a:pt x="0" y="2274"/>
                    <a:pt x="0" y="2274"/>
                    <a:pt x="0" y="2274"/>
                  </a:cubicBezTo>
                  <a:cubicBezTo>
                    <a:pt x="7200" y="8045"/>
                    <a:pt x="11286" y="14604"/>
                    <a:pt x="1167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11" y="13817"/>
                    <a:pt x="16541" y="6471"/>
                    <a:pt x="8757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0" name="Freeform 9"/>
            <p:cNvSpPr/>
            <p:nvPr/>
          </p:nvSpPr>
          <p:spPr>
            <a:xfrm>
              <a:off x="1677618" y="956276"/>
              <a:ext cx="190458" cy="4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286" y="6968"/>
                    <a:pt x="7200" y="13587"/>
                    <a:pt x="0" y="19335"/>
                  </a:cubicBezTo>
                  <a:cubicBezTo>
                    <a:pt x="8757" y="21600"/>
                    <a:pt x="8757" y="21600"/>
                    <a:pt x="8757" y="21600"/>
                  </a:cubicBezTo>
                  <a:cubicBezTo>
                    <a:pt x="16541" y="15155"/>
                    <a:pt x="21211" y="7839"/>
                    <a:pt x="21600" y="0"/>
                  </a:cubicBezTo>
                  <a:lnTo>
                    <a:pt x="11676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1" name="Freeform 10"/>
            <p:cNvSpPr/>
            <p:nvPr/>
          </p:nvSpPr>
          <p:spPr>
            <a:xfrm>
              <a:off x="1376059" y="1375640"/>
              <a:ext cx="355522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13"/>
                  </a:moveTo>
                  <a:cubicBezTo>
                    <a:pt x="17009" y="0"/>
                    <a:pt x="17009" y="0"/>
                    <a:pt x="17009" y="0"/>
                  </a:cubicBezTo>
                  <a:cubicBezTo>
                    <a:pt x="12730" y="6887"/>
                    <a:pt x="6887" y="12730"/>
                    <a:pt x="0" y="17009"/>
                  </a:cubicBezTo>
                  <a:cubicBezTo>
                    <a:pt x="2713" y="21600"/>
                    <a:pt x="2713" y="21600"/>
                    <a:pt x="2713" y="21600"/>
                  </a:cubicBezTo>
                  <a:cubicBezTo>
                    <a:pt x="10435" y="16904"/>
                    <a:pt x="16904" y="10435"/>
                    <a:pt x="21600" y="271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2" name="Freeform 11"/>
            <p:cNvSpPr/>
            <p:nvPr/>
          </p:nvSpPr>
          <p:spPr>
            <a:xfrm>
              <a:off x="955465" y="1679043"/>
              <a:ext cx="428531" cy="1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335" y="0"/>
                    <a:pt x="19335" y="0"/>
                    <a:pt x="19335" y="0"/>
                  </a:cubicBezTo>
                  <a:cubicBezTo>
                    <a:pt x="13587" y="7069"/>
                    <a:pt x="6968" y="11193"/>
                    <a:pt x="0" y="115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39" y="21207"/>
                    <a:pt x="15155" y="16495"/>
                    <a:pt x="21600" y="864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3" name="Freeform 12"/>
            <p:cNvSpPr/>
            <p:nvPr/>
          </p:nvSpPr>
          <p:spPr>
            <a:xfrm>
              <a:off x="487255" y="1679043"/>
              <a:ext cx="425356" cy="18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cubicBezTo>
                    <a:pt x="6471" y="16495"/>
                    <a:pt x="13817" y="21207"/>
                    <a:pt x="21600" y="21600"/>
                  </a:cubicBezTo>
                  <a:cubicBezTo>
                    <a:pt x="21600" y="11585"/>
                    <a:pt x="21600" y="11585"/>
                    <a:pt x="21600" y="11585"/>
                  </a:cubicBezTo>
                  <a:cubicBezTo>
                    <a:pt x="14604" y="11193"/>
                    <a:pt x="8045" y="7069"/>
                    <a:pt x="2274" y="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4" name="Freeform 13"/>
            <p:cNvSpPr/>
            <p:nvPr/>
          </p:nvSpPr>
          <p:spPr>
            <a:xfrm>
              <a:off x="138082" y="1375640"/>
              <a:ext cx="353935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cubicBezTo>
                    <a:pt x="0" y="2713"/>
                    <a:pt x="0" y="2713"/>
                    <a:pt x="0" y="2713"/>
                  </a:cubicBezTo>
                  <a:cubicBezTo>
                    <a:pt x="4718" y="10435"/>
                    <a:pt x="11219" y="16904"/>
                    <a:pt x="18979" y="21600"/>
                  </a:cubicBezTo>
                  <a:cubicBezTo>
                    <a:pt x="21600" y="17009"/>
                    <a:pt x="21600" y="17009"/>
                    <a:pt x="21600" y="17009"/>
                  </a:cubicBezTo>
                  <a:cubicBezTo>
                    <a:pt x="14680" y="12730"/>
                    <a:pt x="8913" y="6887"/>
                    <a:pt x="4614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5" name="Freeform 14"/>
            <p:cNvSpPr/>
            <p:nvPr/>
          </p:nvSpPr>
          <p:spPr>
            <a:xfrm>
              <a:off x="0" y="956276"/>
              <a:ext cx="190458" cy="4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" y="7839"/>
                    <a:pt x="5059" y="15155"/>
                    <a:pt x="13038" y="21600"/>
                  </a:cubicBezTo>
                  <a:cubicBezTo>
                    <a:pt x="21600" y="19335"/>
                    <a:pt x="21600" y="19335"/>
                    <a:pt x="21600" y="19335"/>
                  </a:cubicBezTo>
                  <a:cubicBezTo>
                    <a:pt x="14595" y="13587"/>
                    <a:pt x="10314" y="6968"/>
                    <a:pt x="99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6" name="Freeform 15"/>
            <p:cNvSpPr/>
            <p:nvPr/>
          </p:nvSpPr>
          <p:spPr>
            <a:xfrm>
              <a:off x="0" y="486081"/>
              <a:ext cx="190458" cy="4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4" y="21600"/>
                  </a:moveTo>
                  <a:cubicBezTo>
                    <a:pt x="10314" y="14604"/>
                    <a:pt x="14595" y="8045"/>
                    <a:pt x="21600" y="2274"/>
                  </a:cubicBezTo>
                  <a:cubicBezTo>
                    <a:pt x="13038" y="0"/>
                    <a:pt x="13038" y="0"/>
                    <a:pt x="13038" y="0"/>
                  </a:cubicBezTo>
                  <a:cubicBezTo>
                    <a:pt x="5059" y="6471"/>
                    <a:pt x="389" y="13817"/>
                    <a:pt x="0" y="21600"/>
                  </a:cubicBezTo>
                  <a:lnTo>
                    <a:pt x="9924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7" name="Freeform 16"/>
            <p:cNvSpPr/>
            <p:nvPr/>
          </p:nvSpPr>
          <p:spPr>
            <a:xfrm>
              <a:off x="138082" y="136611"/>
              <a:ext cx="353935" cy="35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79"/>
                  </a:moveTo>
                  <a:cubicBezTo>
                    <a:pt x="4614" y="21600"/>
                    <a:pt x="4614" y="21600"/>
                    <a:pt x="4614" y="21600"/>
                  </a:cubicBezTo>
                  <a:cubicBezTo>
                    <a:pt x="8913" y="14680"/>
                    <a:pt x="14680" y="8913"/>
                    <a:pt x="21600" y="4614"/>
                  </a:cubicBezTo>
                  <a:cubicBezTo>
                    <a:pt x="18979" y="0"/>
                    <a:pt x="18979" y="0"/>
                    <a:pt x="18979" y="0"/>
                  </a:cubicBezTo>
                  <a:cubicBezTo>
                    <a:pt x="11219" y="4718"/>
                    <a:pt x="4718" y="11219"/>
                    <a:pt x="0" y="18979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78" name="Freeform 17"/>
            <p:cNvSpPr/>
            <p:nvPr/>
          </p:nvSpPr>
          <p:spPr>
            <a:xfrm>
              <a:off x="487255" y="0"/>
              <a:ext cx="425356" cy="19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038"/>
                  </a:moveTo>
                  <a:cubicBezTo>
                    <a:pt x="2186" y="21600"/>
                    <a:pt x="2186" y="21600"/>
                    <a:pt x="2186" y="21600"/>
                  </a:cubicBezTo>
                  <a:cubicBezTo>
                    <a:pt x="8045" y="14595"/>
                    <a:pt x="14604" y="10314"/>
                    <a:pt x="21600" y="992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3817" y="389"/>
                    <a:pt x="6471" y="5059"/>
                    <a:pt x="0" y="13038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80" name="Прямоугольник 3"/>
          <p:cNvSpPr txBox="1"/>
          <p:nvPr/>
        </p:nvSpPr>
        <p:spPr>
          <a:xfrm>
            <a:off x="8577263" y="4214813"/>
            <a:ext cx="3192462" cy="2085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Необходимость использования запрещенной субстанции или метода не является следствием предыдущего использования (без ТИ) субстанции или метода</a:t>
            </a:r>
          </a:p>
        </p:txBody>
      </p:sp>
      <p:sp>
        <p:nvSpPr>
          <p:cNvPr id="1081" name="Freeform 168"/>
          <p:cNvSpPr/>
          <p:nvPr/>
        </p:nvSpPr>
        <p:spPr>
          <a:xfrm>
            <a:off x="1295400" y="4972050"/>
            <a:ext cx="706438" cy="436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740" y="12439"/>
                </a:moveTo>
                <a:cubicBezTo>
                  <a:pt x="2308" y="12897"/>
                  <a:pt x="2308" y="12897"/>
                  <a:pt x="2308" y="12897"/>
                </a:cubicBezTo>
                <a:cubicBezTo>
                  <a:pt x="3484" y="10661"/>
                  <a:pt x="3484" y="10661"/>
                  <a:pt x="3484" y="10661"/>
                </a:cubicBezTo>
                <a:cubicBezTo>
                  <a:pt x="1132" y="10203"/>
                  <a:pt x="1132" y="10203"/>
                  <a:pt x="1132" y="10203"/>
                </a:cubicBezTo>
                <a:cubicBezTo>
                  <a:pt x="740" y="10203"/>
                  <a:pt x="0" y="10661"/>
                  <a:pt x="0" y="11118"/>
                </a:cubicBezTo>
                <a:cubicBezTo>
                  <a:pt x="0" y="11575"/>
                  <a:pt x="392" y="12439"/>
                  <a:pt x="740" y="12439"/>
                </a:cubicBezTo>
                <a:close/>
                <a:moveTo>
                  <a:pt x="20032" y="12897"/>
                </a:moveTo>
                <a:cubicBezTo>
                  <a:pt x="15024" y="17878"/>
                  <a:pt x="15024" y="17878"/>
                  <a:pt x="15024" y="17878"/>
                </a:cubicBezTo>
                <a:cubicBezTo>
                  <a:pt x="9624" y="12897"/>
                  <a:pt x="9624" y="12897"/>
                  <a:pt x="9624" y="12897"/>
                </a:cubicBezTo>
                <a:cubicBezTo>
                  <a:pt x="9232" y="12439"/>
                  <a:pt x="9232" y="12439"/>
                  <a:pt x="9232" y="12439"/>
                </a:cubicBezTo>
                <a:cubicBezTo>
                  <a:pt x="8448" y="12439"/>
                  <a:pt x="8448" y="12439"/>
                  <a:pt x="8448" y="12439"/>
                </a:cubicBezTo>
                <a:cubicBezTo>
                  <a:pt x="7316" y="14269"/>
                  <a:pt x="7316" y="14269"/>
                  <a:pt x="7316" y="14269"/>
                </a:cubicBezTo>
                <a:cubicBezTo>
                  <a:pt x="8448" y="14726"/>
                  <a:pt x="8448" y="14726"/>
                  <a:pt x="8448" y="14726"/>
                </a:cubicBezTo>
                <a:cubicBezTo>
                  <a:pt x="14676" y="20114"/>
                  <a:pt x="14676" y="20114"/>
                  <a:pt x="14676" y="20114"/>
                </a:cubicBezTo>
                <a:cubicBezTo>
                  <a:pt x="14676" y="20571"/>
                  <a:pt x="15024" y="20571"/>
                  <a:pt x="15024" y="20571"/>
                </a:cubicBezTo>
                <a:cubicBezTo>
                  <a:pt x="15416" y="20571"/>
                  <a:pt x="15808" y="20571"/>
                  <a:pt x="15808" y="20114"/>
                </a:cubicBezTo>
                <a:cubicBezTo>
                  <a:pt x="21208" y="14726"/>
                  <a:pt x="21208" y="14726"/>
                  <a:pt x="21208" y="14726"/>
                </a:cubicBezTo>
                <a:cubicBezTo>
                  <a:pt x="21600" y="14269"/>
                  <a:pt x="21600" y="13354"/>
                  <a:pt x="21208" y="12897"/>
                </a:cubicBezTo>
                <a:cubicBezTo>
                  <a:pt x="20816" y="12439"/>
                  <a:pt x="20424" y="12439"/>
                  <a:pt x="20032" y="12897"/>
                </a:cubicBezTo>
                <a:close/>
                <a:moveTo>
                  <a:pt x="9232" y="7052"/>
                </a:moveTo>
                <a:cubicBezTo>
                  <a:pt x="14676" y="11118"/>
                  <a:pt x="14676" y="11118"/>
                  <a:pt x="14676" y="11118"/>
                </a:cubicBezTo>
                <a:cubicBezTo>
                  <a:pt x="15024" y="11575"/>
                  <a:pt x="15808" y="11575"/>
                  <a:pt x="16200" y="10661"/>
                </a:cubicBezTo>
                <a:cubicBezTo>
                  <a:pt x="21600" y="1665"/>
                  <a:pt x="21600" y="1665"/>
                  <a:pt x="21600" y="1665"/>
                </a:cubicBezTo>
                <a:cubicBezTo>
                  <a:pt x="21600" y="1207"/>
                  <a:pt x="21600" y="343"/>
                  <a:pt x="21208" y="343"/>
                </a:cubicBezTo>
                <a:cubicBezTo>
                  <a:pt x="20816" y="-114"/>
                  <a:pt x="20032" y="-114"/>
                  <a:pt x="19684" y="343"/>
                </a:cubicBezTo>
                <a:cubicBezTo>
                  <a:pt x="15024" y="8882"/>
                  <a:pt x="15024" y="8882"/>
                  <a:pt x="15024" y="8882"/>
                </a:cubicBezTo>
                <a:cubicBezTo>
                  <a:pt x="9624" y="4816"/>
                  <a:pt x="9624" y="4816"/>
                  <a:pt x="9624" y="4816"/>
                </a:cubicBezTo>
                <a:cubicBezTo>
                  <a:pt x="9232" y="4358"/>
                  <a:pt x="9232" y="4358"/>
                  <a:pt x="8840" y="4358"/>
                </a:cubicBezTo>
                <a:cubicBezTo>
                  <a:pt x="8448" y="4816"/>
                  <a:pt x="8448" y="4816"/>
                  <a:pt x="8100" y="5273"/>
                </a:cubicBezTo>
                <a:cubicBezTo>
                  <a:pt x="0" y="19707"/>
                  <a:pt x="0" y="19707"/>
                  <a:pt x="0" y="19707"/>
                </a:cubicBezTo>
                <a:cubicBezTo>
                  <a:pt x="0" y="20571"/>
                  <a:pt x="0" y="21029"/>
                  <a:pt x="392" y="21486"/>
                </a:cubicBezTo>
                <a:cubicBezTo>
                  <a:pt x="740" y="21486"/>
                  <a:pt x="740" y="21486"/>
                  <a:pt x="1132" y="21486"/>
                </a:cubicBezTo>
                <a:cubicBezTo>
                  <a:pt x="1132" y="21486"/>
                  <a:pt x="1524" y="21486"/>
                  <a:pt x="1916" y="21029"/>
                </a:cubicBezTo>
                <a:lnTo>
                  <a:pt x="9232" y="705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82" name="Freeform 111"/>
          <p:cNvSpPr/>
          <p:nvPr/>
        </p:nvSpPr>
        <p:spPr>
          <a:xfrm>
            <a:off x="7148513" y="2386013"/>
            <a:ext cx="641350" cy="48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93" y="5055"/>
                </a:moveTo>
                <a:cubicBezTo>
                  <a:pt x="15641" y="5055"/>
                  <a:pt x="15641" y="5055"/>
                  <a:pt x="15641" y="5055"/>
                </a:cubicBezTo>
                <a:cubicBezTo>
                  <a:pt x="15083" y="1609"/>
                  <a:pt x="15083" y="1609"/>
                  <a:pt x="15083" y="1609"/>
                </a:cubicBezTo>
                <a:cubicBezTo>
                  <a:pt x="15083" y="689"/>
                  <a:pt x="14338" y="0"/>
                  <a:pt x="13593" y="0"/>
                </a:cubicBezTo>
                <a:cubicBezTo>
                  <a:pt x="8193" y="0"/>
                  <a:pt x="8193" y="0"/>
                  <a:pt x="8193" y="0"/>
                </a:cubicBezTo>
                <a:cubicBezTo>
                  <a:pt x="7448" y="0"/>
                  <a:pt x="6703" y="689"/>
                  <a:pt x="6517" y="1609"/>
                </a:cubicBezTo>
                <a:cubicBezTo>
                  <a:pt x="5959" y="5055"/>
                  <a:pt x="5959" y="5055"/>
                  <a:pt x="5959" y="5055"/>
                </a:cubicBezTo>
                <a:cubicBezTo>
                  <a:pt x="2793" y="5055"/>
                  <a:pt x="2793" y="5055"/>
                  <a:pt x="2793" y="5055"/>
                </a:cubicBezTo>
                <a:cubicBezTo>
                  <a:pt x="1303" y="5055"/>
                  <a:pt x="0" y="6434"/>
                  <a:pt x="0" y="8272"/>
                </a:cubicBezTo>
                <a:cubicBezTo>
                  <a:pt x="0" y="18383"/>
                  <a:pt x="0" y="18383"/>
                  <a:pt x="0" y="18383"/>
                </a:cubicBezTo>
                <a:cubicBezTo>
                  <a:pt x="0" y="20221"/>
                  <a:pt x="1303" y="21600"/>
                  <a:pt x="2793" y="21600"/>
                </a:cubicBezTo>
                <a:cubicBezTo>
                  <a:pt x="18993" y="21600"/>
                  <a:pt x="18993" y="21600"/>
                  <a:pt x="18993" y="21600"/>
                </a:cubicBezTo>
                <a:cubicBezTo>
                  <a:pt x="20483" y="21600"/>
                  <a:pt x="21600" y="20221"/>
                  <a:pt x="21600" y="18383"/>
                </a:cubicBezTo>
                <a:cubicBezTo>
                  <a:pt x="21600" y="8272"/>
                  <a:pt x="21600" y="8272"/>
                  <a:pt x="21600" y="8272"/>
                </a:cubicBezTo>
                <a:cubicBezTo>
                  <a:pt x="21600" y="6434"/>
                  <a:pt x="20483" y="5055"/>
                  <a:pt x="18993" y="5055"/>
                </a:cubicBezTo>
                <a:close/>
                <a:moveTo>
                  <a:pt x="7821" y="2068"/>
                </a:moveTo>
                <a:cubicBezTo>
                  <a:pt x="8193" y="1609"/>
                  <a:pt x="8193" y="1609"/>
                  <a:pt x="8193" y="1609"/>
                </a:cubicBezTo>
                <a:cubicBezTo>
                  <a:pt x="13593" y="1609"/>
                  <a:pt x="13593" y="1609"/>
                  <a:pt x="13593" y="1609"/>
                </a:cubicBezTo>
                <a:cubicBezTo>
                  <a:pt x="13779" y="2068"/>
                  <a:pt x="13779" y="2068"/>
                  <a:pt x="13779" y="2068"/>
                </a:cubicBezTo>
                <a:cubicBezTo>
                  <a:pt x="14338" y="5055"/>
                  <a:pt x="14338" y="5055"/>
                  <a:pt x="14338" y="5055"/>
                </a:cubicBezTo>
                <a:cubicBezTo>
                  <a:pt x="7262" y="5055"/>
                  <a:pt x="7262" y="5055"/>
                  <a:pt x="7262" y="5055"/>
                </a:cubicBezTo>
                <a:lnTo>
                  <a:pt x="7821" y="2068"/>
                </a:lnTo>
                <a:close/>
                <a:moveTo>
                  <a:pt x="14897" y="14936"/>
                </a:moveTo>
                <a:cubicBezTo>
                  <a:pt x="12103" y="14936"/>
                  <a:pt x="12103" y="14936"/>
                  <a:pt x="12103" y="14936"/>
                </a:cubicBezTo>
                <a:cubicBezTo>
                  <a:pt x="12103" y="18383"/>
                  <a:pt x="12103" y="18383"/>
                  <a:pt x="12103" y="18383"/>
                </a:cubicBezTo>
                <a:cubicBezTo>
                  <a:pt x="9497" y="18383"/>
                  <a:pt x="9497" y="18383"/>
                  <a:pt x="9497" y="18383"/>
                </a:cubicBezTo>
                <a:cubicBezTo>
                  <a:pt x="9497" y="14936"/>
                  <a:pt x="9497" y="14936"/>
                  <a:pt x="9497" y="14936"/>
                </a:cubicBezTo>
                <a:cubicBezTo>
                  <a:pt x="6703" y="14936"/>
                  <a:pt x="6703" y="14936"/>
                  <a:pt x="6703" y="14936"/>
                </a:cubicBezTo>
                <a:cubicBezTo>
                  <a:pt x="6703" y="11719"/>
                  <a:pt x="6703" y="11719"/>
                  <a:pt x="6703" y="11719"/>
                </a:cubicBezTo>
                <a:cubicBezTo>
                  <a:pt x="9497" y="11719"/>
                  <a:pt x="9497" y="11719"/>
                  <a:pt x="9497" y="11719"/>
                </a:cubicBezTo>
                <a:cubicBezTo>
                  <a:pt x="9497" y="8272"/>
                  <a:pt x="9497" y="8272"/>
                  <a:pt x="9497" y="8272"/>
                </a:cubicBezTo>
                <a:cubicBezTo>
                  <a:pt x="12103" y="8272"/>
                  <a:pt x="12103" y="8272"/>
                  <a:pt x="12103" y="8272"/>
                </a:cubicBezTo>
                <a:cubicBezTo>
                  <a:pt x="12103" y="11719"/>
                  <a:pt x="12103" y="11719"/>
                  <a:pt x="12103" y="11719"/>
                </a:cubicBezTo>
                <a:cubicBezTo>
                  <a:pt x="14897" y="11719"/>
                  <a:pt x="14897" y="11719"/>
                  <a:pt x="14897" y="11719"/>
                </a:cubicBezTo>
                <a:lnTo>
                  <a:pt x="14897" y="14936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83" name="Freeform 121"/>
          <p:cNvSpPr/>
          <p:nvPr/>
        </p:nvSpPr>
        <p:spPr>
          <a:xfrm>
            <a:off x="7150100" y="4865688"/>
            <a:ext cx="735013" cy="646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70" h="21600" extrusionOk="0">
                <a:moveTo>
                  <a:pt x="4299" y="16412"/>
                </a:moveTo>
                <a:cubicBezTo>
                  <a:pt x="1715" y="13129"/>
                  <a:pt x="1715" y="8418"/>
                  <a:pt x="4689" y="5135"/>
                </a:cubicBezTo>
                <a:cubicBezTo>
                  <a:pt x="6006" y="3759"/>
                  <a:pt x="7273" y="3282"/>
                  <a:pt x="8590" y="2806"/>
                </a:cubicBezTo>
                <a:cubicBezTo>
                  <a:pt x="8590" y="0"/>
                  <a:pt x="8590" y="0"/>
                  <a:pt x="8590" y="0"/>
                </a:cubicBezTo>
                <a:cubicBezTo>
                  <a:pt x="6445" y="476"/>
                  <a:pt x="4689" y="1429"/>
                  <a:pt x="2983" y="3282"/>
                </a:cubicBezTo>
                <a:cubicBezTo>
                  <a:pt x="-918" y="7518"/>
                  <a:pt x="-918" y="14082"/>
                  <a:pt x="2544" y="18318"/>
                </a:cubicBezTo>
                <a:cubicBezTo>
                  <a:pt x="837" y="20647"/>
                  <a:pt x="837" y="20647"/>
                  <a:pt x="837" y="20647"/>
                </a:cubicBezTo>
                <a:cubicBezTo>
                  <a:pt x="7273" y="21124"/>
                  <a:pt x="7273" y="21124"/>
                  <a:pt x="7273" y="21124"/>
                </a:cubicBezTo>
                <a:cubicBezTo>
                  <a:pt x="7273" y="13606"/>
                  <a:pt x="7273" y="13606"/>
                  <a:pt x="7273" y="13606"/>
                </a:cubicBezTo>
                <a:lnTo>
                  <a:pt x="4299" y="16412"/>
                </a:lnTo>
                <a:close/>
                <a:moveTo>
                  <a:pt x="12442" y="953"/>
                </a:moveTo>
                <a:cubicBezTo>
                  <a:pt x="12442" y="8418"/>
                  <a:pt x="12442" y="8418"/>
                  <a:pt x="12442" y="8418"/>
                </a:cubicBezTo>
                <a:cubicBezTo>
                  <a:pt x="15514" y="5135"/>
                  <a:pt x="15514" y="5135"/>
                  <a:pt x="15514" y="5135"/>
                </a:cubicBezTo>
                <a:cubicBezTo>
                  <a:pt x="18098" y="8418"/>
                  <a:pt x="18098" y="13606"/>
                  <a:pt x="15075" y="16888"/>
                </a:cubicBezTo>
                <a:cubicBezTo>
                  <a:pt x="14246" y="17841"/>
                  <a:pt x="12442" y="18794"/>
                  <a:pt x="11174" y="18794"/>
                </a:cubicBezTo>
                <a:cubicBezTo>
                  <a:pt x="11174" y="21600"/>
                  <a:pt x="11174" y="21600"/>
                  <a:pt x="11174" y="21600"/>
                </a:cubicBezTo>
                <a:cubicBezTo>
                  <a:pt x="13368" y="21600"/>
                  <a:pt x="15514" y="20171"/>
                  <a:pt x="16830" y="18794"/>
                </a:cubicBezTo>
                <a:cubicBezTo>
                  <a:pt x="20682" y="14559"/>
                  <a:pt x="20682" y="7518"/>
                  <a:pt x="17220" y="3282"/>
                </a:cubicBezTo>
                <a:cubicBezTo>
                  <a:pt x="19414" y="953"/>
                  <a:pt x="19414" y="953"/>
                  <a:pt x="19414" y="953"/>
                </a:cubicBezTo>
                <a:lnTo>
                  <a:pt x="12442" y="95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3142" name="Group 17"/>
          <p:cNvGrpSpPr>
            <a:grpSpLocks/>
          </p:cNvGrpSpPr>
          <p:nvPr/>
        </p:nvGrpSpPr>
        <p:grpSpPr bwMode="auto">
          <a:xfrm>
            <a:off x="-585788" y="5743575"/>
            <a:ext cx="1874838" cy="1216025"/>
            <a:chOff x="0" y="0"/>
            <a:chExt cx="1875332" cy="1216209"/>
          </a:xfrm>
        </p:grpSpPr>
        <p:sp>
          <p:nvSpPr>
            <p:cNvPr id="1084" name="Parallelogram 18"/>
            <p:cNvSpPr/>
            <p:nvPr/>
          </p:nvSpPr>
          <p:spPr>
            <a:xfrm flipH="1">
              <a:off x="757438" y="273091"/>
              <a:ext cx="1117894" cy="94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991" y="0"/>
                  </a:lnTo>
                  <a:lnTo>
                    <a:pt x="21600" y="0"/>
                  </a:lnTo>
                  <a:lnTo>
                    <a:pt x="960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85" name="Parallelogram 19"/>
            <p:cNvSpPr/>
            <p:nvPr/>
          </p:nvSpPr>
          <p:spPr>
            <a:xfrm flipH="1">
              <a:off x="0" y="0"/>
              <a:ext cx="1117895" cy="94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991" y="0"/>
                  </a:lnTo>
                  <a:lnTo>
                    <a:pt x="21600" y="0"/>
                  </a:lnTo>
                  <a:lnTo>
                    <a:pt x="960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Прямоугольник 2"/>
          <p:cNvSpPr/>
          <p:nvPr/>
        </p:nvSpPr>
        <p:spPr>
          <a:xfrm>
            <a:off x="0" y="1771650"/>
            <a:ext cx="12192000" cy="3032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8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4147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090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91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93" name="TextBox 3"/>
          <p:cNvSpPr/>
          <p:nvPr/>
        </p:nvSpPr>
        <p:spPr>
          <a:xfrm>
            <a:off x="0" y="2131154"/>
            <a:ext cx="12192000" cy="2836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94" name="TextBox 13"/>
          <p:cNvSpPr txBox="1"/>
          <p:nvPr/>
        </p:nvSpPr>
        <p:spPr>
          <a:xfrm>
            <a:off x="2338388" y="2843213"/>
            <a:ext cx="10342562" cy="769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r>
              <a:rPr lang="ru-RU" sz="4400" b="1">
                <a:solidFill>
                  <a:srgbClr val="FFFFFF"/>
                </a:solidFill>
                <a:latin typeface="Calibri" pitchFamily="34" charset="0"/>
                <a:cs typeface="Helvetica"/>
                <a:sym typeface="Verdana" pitchFamily="34" charset="0"/>
              </a:rPr>
              <a:t>Процедура допинг-контроля</a:t>
            </a:r>
          </a:p>
        </p:txBody>
      </p:sp>
      <p:grpSp>
        <p:nvGrpSpPr>
          <p:cNvPr id="134150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095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96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98" name="Straight Connector 9"/>
          <p:cNvSpPr/>
          <p:nvPr/>
        </p:nvSpPr>
        <p:spPr>
          <a:xfrm flipH="1" flipV="1">
            <a:off x="4159250" y="4073525"/>
            <a:ext cx="363061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Oval 3"/>
          <p:cNvSpPr/>
          <p:nvPr/>
        </p:nvSpPr>
        <p:spPr>
          <a:xfrm>
            <a:off x="1539875" y="2266950"/>
            <a:ext cx="1871663" cy="187007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latin typeface="Muli"/>
                <a:ea typeface="Muli"/>
                <a:cs typeface="Muli"/>
                <a:sym typeface="Muli"/>
              </a:defRPr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170" name="Rectangle 5"/>
          <p:cNvSpPr>
            <a:spLocks noChangeArrowheads="1"/>
          </p:cNvSpPr>
          <p:nvPr/>
        </p:nvSpPr>
        <p:spPr bwMode="auto">
          <a:xfrm>
            <a:off x="788988" y="3706813"/>
            <a:ext cx="3338512" cy="630237"/>
          </a:xfrm>
          <a:prstGeom prst="rect">
            <a:avLst/>
          </a:prstGeom>
          <a:solidFill>
            <a:srgbClr val="D9D9D9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171" name="TextBox 6"/>
          <p:cNvSpPr txBox="1">
            <a:spLocks noChangeArrowheads="1"/>
          </p:cNvSpPr>
          <p:nvPr/>
        </p:nvSpPr>
        <p:spPr bwMode="auto">
          <a:xfrm>
            <a:off x="1262063" y="3854450"/>
            <a:ext cx="2392362" cy="301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algn="ctr"/>
            <a:r>
              <a:rPr lang="ru-RU" sz="1600" b="1">
                <a:latin typeface="Helvetica"/>
                <a:cs typeface="Helvetica"/>
              </a:rPr>
              <a:t>Уведомление спортсмена</a:t>
            </a:r>
          </a:p>
        </p:txBody>
      </p:sp>
      <p:sp>
        <p:nvSpPr>
          <p:cNvPr id="135172" name="Subtitle 2"/>
          <p:cNvSpPr txBox="1">
            <a:spLocks noChangeArrowheads="1"/>
          </p:cNvSpPr>
          <p:nvPr/>
        </p:nvSpPr>
        <p:spPr bwMode="auto">
          <a:xfrm>
            <a:off x="1058863" y="4484688"/>
            <a:ext cx="2825750" cy="1504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Заполнение бланка уведомления</a:t>
            </a: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ИДК объясняет права и обязанности спортсмена</a:t>
            </a: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Подпись спортсмена </a:t>
            </a:r>
          </a:p>
        </p:txBody>
      </p:sp>
      <p:sp>
        <p:nvSpPr>
          <p:cNvPr id="1189" name="Oval 8"/>
          <p:cNvSpPr/>
          <p:nvPr/>
        </p:nvSpPr>
        <p:spPr>
          <a:xfrm>
            <a:off x="5224463" y="2266950"/>
            <a:ext cx="1870075" cy="187007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latin typeface="Muli"/>
                <a:ea typeface="Muli"/>
                <a:cs typeface="Muli"/>
                <a:sym typeface="Muli"/>
              </a:defRPr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174" name="Rectangle 10"/>
          <p:cNvSpPr>
            <a:spLocks noChangeArrowheads="1"/>
          </p:cNvSpPr>
          <p:nvPr/>
        </p:nvSpPr>
        <p:spPr bwMode="auto">
          <a:xfrm>
            <a:off x="4471988" y="3706813"/>
            <a:ext cx="3340100" cy="630237"/>
          </a:xfrm>
          <a:prstGeom prst="rect">
            <a:avLst/>
          </a:prstGeom>
          <a:solidFill>
            <a:srgbClr val="D9D9D9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175" name="TextBox 11"/>
          <p:cNvSpPr txBox="1">
            <a:spLocks noChangeArrowheads="1"/>
          </p:cNvSpPr>
          <p:nvPr/>
        </p:nvSpPr>
        <p:spPr bwMode="auto">
          <a:xfrm>
            <a:off x="4984750" y="3854450"/>
            <a:ext cx="2160588" cy="301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algn="ctr"/>
            <a:r>
              <a:rPr lang="ru-RU" sz="1600" b="1">
                <a:latin typeface="Helvetica"/>
                <a:cs typeface="Helvetica"/>
              </a:rPr>
              <a:t>Пункт допинг контроля</a:t>
            </a:r>
          </a:p>
        </p:txBody>
      </p:sp>
      <p:sp>
        <p:nvSpPr>
          <p:cNvPr id="135176" name="Subtitle 2"/>
          <p:cNvSpPr txBox="1">
            <a:spLocks noChangeArrowheads="1"/>
          </p:cNvSpPr>
          <p:nvPr/>
        </p:nvSpPr>
        <p:spPr bwMode="auto">
          <a:xfrm>
            <a:off x="4670425" y="4337050"/>
            <a:ext cx="3214688" cy="25701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Как минимум 90 мл мочи – время не ограничено</a:t>
            </a:r>
            <a:endParaRPr lang="ru-RU" sz="2400">
              <a:latin typeface="Helvetica"/>
              <a:cs typeface="Helvetica"/>
            </a:endParaRP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Сообщить о ранее используемых медикаментах</a:t>
            </a:r>
            <a:endParaRPr lang="ru-RU" sz="2400">
              <a:latin typeface="Helvetica"/>
              <a:cs typeface="Helvetica"/>
            </a:endParaRP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Необходимо предъявлять разрешение на ТИ, при его наличии</a:t>
            </a:r>
          </a:p>
        </p:txBody>
      </p:sp>
      <p:sp>
        <p:nvSpPr>
          <p:cNvPr id="1193" name="Oval 13"/>
          <p:cNvSpPr/>
          <p:nvPr/>
        </p:nvSpPr>
        <p:spPr>
          <a:xfrm>
            <a:off x="8963025" y="2266950"/>
            <a:ext cx="1870075" cy="1870075"/>
          </a:xfrm>
          <a:prstGeom prst="ellipse">
            <a:avLst/>
          </a:prstGeom>
          <a:solidFill>
            <a:srgbClr val="00B050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latin typeface="Muli"/>
                <a:ea typeface="Muli"/>
                <a:cs typeface="Muli"/>
                <a:sym typeface="Muli"/>
              </a:defRPr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178" name="Rectangle 15"/>
          <p:cNvSpPr>
            <a:spLocks noChangeArrowheads="1"/>
          </p:cNvSpPr>
          <p:nvPr/>
        </p:nvSpPr>
        <p:spPr bwMode="auto">
          <a:xfrm>
            <a:off x="8228013" y="3706813"/>
            <a:ext cx="3340100" cy="630237"/>
          </a:xfrm>
          <a:prstGeom prst="rect">
            <a:avLst/>
          </a:prstGeom>
          <a:solidFill>
            <a:srgbClr val="D9D9D9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179" name="TextBox 16"/>
          <p:cNvSpPr txBox="1">
            <a:spLocks noChangeArrowheads="1"/>
          </p:cNvSpPr>
          <p:nvPr/>
        </p:nvSpPr>
        <p:spPr bwMode="auto">
          <a:xfrm>
            <a:off x="8713788" y="3854450"/>
            <a:ext cx="2368550" cy="301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algn="ctr"/>
            <a:r>
              <a:rPr lang="ru-RU" sz="1600" b="1">
                <a:latin typeface="Helvetica"/>
                <a:cs typeface="Helvetica"/>
              </a:rPr>
              <a:t>Процедура отбора пробы</a:t>
            </a:r>
          </a:p>
        </p:txBody>
      </p:sp>
      <p:sp>
        <p:nvSpPr>
          <p:cNvPr id="135180" name="Subtitle 2"/>
          <p:cNvSpPr txBox="1">
            <a:spLocks noChangeArrowheads="1"/>
          </p:cNvSpPr>
          <p:nvPr/>
        </p:nvSpPr>
        <p:spPr bwMode="auto">
          <a:xfrm>
            <a:off x="8501063" y="4449763"/>
            <a:ext cx="2824162" cy="1054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Пробы: стандартная, промежуточная, дополнительная</a:t>
            </a:r>
            <a:endParaRPr lang="ru-RU" sz="2400">
              <a:latin typeface="Helvetica"/>
              <a:cs typeface="Helvetica"/>
            </a:endParaRPr>
          </a:p>
          <a:p>
            <a:pPr marL="171450" indent="-171450">
              <a:lnSpc>
                <a:spcPct val="150000"/>
              </a:lnSpc>
              <a:spcBef>
                <a:spcPts val="1000"/>
              </a:spcBef>
              <a:buSzPct val="100000"/>
              <a:buFontTx/>
              <a:buChar char="✓"/>
            </a:pPr>
            <a:r>
              <a:rPr lang="ru-RU" sz="1400">
                <a:latin typeface="Helvetica"/>
                <a:cs typeface="Helvetica"/>
              </a:rPr>
              <a:t>Кровь</a:t>
            </a:r>
          </a:p>
        </p:txBody>
      </p:sp>
      <p:sp>
        <p:nvSpPr>
          <p:cNvPr id="135181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2192000" cy="2009775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35182" name="TextBox 18"/>
          <p:cNvSpPr txBox="1">
            <a:spLocks noChangeArrowheads="1"/>
          </p:cNvSpPr>
          <p:nvPr/>
        </p:nvSpPr>
        <p:spPr bwMode="auto">
          <a:xfrm>
            <a:off x="3314700" y="452438"/>
            <a:ext cx="6348413" cy="831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Helvetica"/>
                <a:cs typeface="Helvetica"/>
              </a:rPr>
              <a:t>ПРОЦЕДУРА ДОПИНГ-КОНТРОЛЯ ПРОХОДИТ </a:t>
            </a:r>
            <a:r>
              <a:rPr lang="ru-RU" sz="2400" b="1" u="sng">
                <a:solidFill>
                  <a:srgbClr val="FFFFFF"/>
                </a:solidFill>
                <a:latin typeface="Helvetica"/>
                <a:cs typeface="Helvetica"/>
              </a:rPr>
              <a:t>БЕЗ ПРЕДВАРИТЕЛЬНОГО УВЕДОМЛЕНИЯ!</a:t>
            </a:r>
          </a:p>
        </p:txBody>
      </p:sp>
      <p:sp>
        <p:nvSpPr>
          <p:cNvPr id="1199" name="Freeform 107"/>
          <p:cNvSpPr/>
          <p:nvPr/>
        </p:nvSpPr>
        <p:spPr>
          <a:xfrm>
            <a:off x="5829300" y="2828925"/>
            <a:ext cx="660400" cy="565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2" y="12122"/>
                </a:moveTo>
                <a:lnTo>
                  <a:pt x="10706" y="0"/>
                </a:lnTo>
                <a:lnTo>
                  <a:pt x="315" y="12122"/>
                </a:lnTo>
                <a:lnTo>
                  <a:pt x="0" y="12637"/>
                </a:lnTo>
                <a:lnTo>
                  <a:pt x="0" y="13886"/>
                </a:lnTo>
                <a:lnTo>
                  <a:pt x="315" y="14400"/>
                </a:lnTo>
                <a:lnTo>
                  <a:pt x="819" y="14767"/>
                </a:lnTo>
                <a:lnTo>
                  <a:pt x="1826" y="14767"/>
                </a:lnTo>
                <a:lnTo>
                  <a:pt x="2267" y="14400"/>
                </a:lnTo>
                <a:lnTo>
                  <a:pt x="2645" y="13886"/>
                </a:lnTo>
                <a:lnTo>
                  <a:pt x="2645" y="21600"/>
                </a:lnTo>
                <a:lnTo>
                  <a:pt x="18955" y="21600"/>
                </a:lnTo>
                <a:lnTo>
                  <a:pt x="18955" y="13886"/>
                </a:lnTo>
                <a:lnTo>
                  <a:pt x="19270" y="14400"/>
                </a:lnTo>
                <a:lnTo>
                  <a:pt x="19774" y="14767"/>
                </a:lnTo>
                <a:lnTo>
                  <a:pt x="20781" y="14767"/>
                </a:lnTo>
                <a:lnTo>
                  <a:pt x="21222" y="14400"/>
                </a:lnTo>
                <a:lnTo>
                  <a:pt x="21474" y="13886"/>
                </a:lnTo>
                <a:lnTo>
                  <a:pt x="21600" y="13298"/>
                </a:lnTo>
                <a:lnTo>
                  <a:pt x="21474" y="12637"/>
                </a:lnTo>
                <a:lnTo>
                  <a:pt x="21222" y="12122"/>
                </a:lnTo>
                <a:close/>
                <a:moveTo>
                  <a:pt x="17570" y="19984"/>
                </a:moveTo>
                <a:lnTo>
                  <a:pt x="13476" y="19984"/>
                </a:lnTo>
                <a:lnTo>
                  <a:pt x="13476" y="13739"/>
                </a:lnTo>
                <a:lnTo>
                  <a:pt x="8124" y="13739"/>
                </a:lnTo>
                <a:lnTo>
                  <a:pt x="8124" y="19984"/>
                </a:lnTo>
                <a:lnTo>
                  <a:pt x="3967" y="19984"/>
                </a:lnTo>
                <a:lnTo>
                  <a:pt x="3967" y="12416"/>
                </a:lnTo>
                <a:lnTo>
                  <a:pt x="10706" y="4408"/>
                </a:lnTo>
                <a:lnTo>
                  <a:pt x="17570" y="12416"/>
                </a:lnTo>
                <a:lnTo>
                  <a:pt x="17570" y="1998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5184" name="Group 176"/>
          <p:cNvGrpSpPr>
            <a:grpSpLocks/>
          </p:cNvGrpSpPr>
          <p:nvPr/>
        </p:nvGrpSpPr>
        <p:grpSpPr bwMode="auto">
          <a:xfrm>
            <a:off x="9563100" y="2771775"/>
            <a:ext cx="673100" cy="647700"/>
            <a:chOff x="0" y="0"/>
            <a:chExt cx="673177" cy="648484"/>
          </a:xfrm>
        </p:grpSpPr>
        <p:sp>
          <p:nvSpPr>
            <p:cNvPr id="135187" name="Freeform 93"/>
            <p:cNvSpPr>
              <a:spLocks noChangeArrowheads="1"/>
            </p:cNvSpPr>
            <p:nvPr/>
          </p:nvSpPr>
          <p:spPr bwMode="auto">
            <a:xfrm>
              <a:off x="0" y="57135"/>
              <a:ext cx="613564" cy="591350"/>
            </a:xfrm>
            <a:custGeom>
              <a:avLst/>
              <a:gdLst>
                <a:gd name="T0" fmla="*/ 306782 w 21479"/>
                <a:gd name="T1" fmla="*/ 295675 h 21600"/>
                <a:gd name="T2" fmla="*/ 306782 w 21479"/>
                <a:gd name="T3" fmla="*/ 295675 h 21600"/>
                <a:gd name="T4" fmla="*/ 306782 w 21479"/>
                <a:gd name="T5" fmla="*/ 295675 h 21600"/>
                <a:gd name="T6" fmla="*/ 306782 w 21479"/>
                <a:gd name="T7" fmla="*/ 29567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479"/>
                <a:gd name="T13" fmla="*/ 0 h 21600"/>
                <a:gd name="T14" fmla="*/ 21479 w 21479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79" h="21600" extrusionOk="0">
                  <a:moveTo>
                    <a:pt x="15308" y="579"/>
                  </a:moveTo>
                  <a:cubicBezTo>
                    <a:pt x="14922" y="193"/>
                    <a:pt x="14536" y="0"/>
                    <a:pt x="13958" y="0"/>
                  </a:cubicBezTo>
                  <a:cubicBezTo>
                    <a:pt x="13572" y="0"/>
                    <a:pt x="12993" y="193"/>
                    <a:pt x="12608" y="579"/>
                  </a:cubicBezTo>
                  <a:cubicBezTo>
                    <a:pt x="11643" y="1736"/>
                    <a:pt x="11643" y="1736"/>
                    <a:pt x="11643" y="1736"/>
                  </a:cubicBezTo>
                  <a:cubicBezTo>
                    <a:pt x="11258" y="1929"/>
                    <a:pt x="11065" y="2507"/>
                    <a:pt x="11065" y="2893"/>
                  </a:cubicBezTo>
                  <a:cubicBezTo>
                    <a:pt x="11065" y="3279"/>
                    <a:pt x="11258" y="3664"/>
                    <a:pt x="11450" y="3857"/>
                  </a:cubicBezTo>
                  <a:cubicBezTo>
                    <a:pt x="1422" y="7907"/>
                    <a:pt x="1422" y="7907"/>
                    <a:pt x="1422" y="7907"/>
                  </a:cubicBezTo>
                  <a:cubicBezTo>
                    <a:pt x="650" y="8293"/>
                    <a:pt x="265" y="8871"/>
                    <a:pt x="72" y="9643"/>
                  </a:cubicBezTo>
                  <a:cubicBezTo>
                    <a:pt x="-121" y="10221"/>
                    <a:pt x="72" y="10993"/>
                    <a:pt x="650" y="11571"/>
                  </a:cubicBezTo>
                  <a:cubicBezTo>
                    <a:pt x="10100" y="20829"/>
                    <a:pt x="10100" y="20829"/>
                    <a:pt x="10100" y="20829"/>
                  </a:cubicBezTo>
                  <a:cubicBezTo>
                    <a:pt x="10486" y="21214"/>
                    <a:pt x="11065" y="21600"/>
                    <a:pt x="11643" y="21600"/>
                  </a:cubicBezTo>
                  <a:cubicBezTo>
                    <a:pt x="11643" y="21600"/>
                    <a:pt x="11643" y="21600"/>
                    <a:pt x="11643" y="21600"/>
                  </a:cubicBezTo>
                  <a:cubicBezTo>
                    <a:pt x="11836" y="21600"/>
                    <a:pt x="12029" y="21600"/>
                    <a:pt x="12029" y="21407"/>
                  </a:cubicBezTo>
                  <a:cubicBezTo>
                    <a:pt x="12800" y="21407"/>
                    <a:pt x="13379" y="20829"/>
                    <a:pt x="13765" y="20057"/>
                  </a:cubicBezTo>
                  <a:cubicBezTo>
                    <a:pt x="17622" y="10221"/>
                    <a:pt x="17622" y="10221"/>
                    <a:pt x="17622" y="10221"/>
                  </a:cubicBezTo>
                  <a:cubicBezTo>
                    <a:pt x="18008" y="10414"/>
                    <a:pt x="18200" y="10607"/>
                    <a:pt x="18586" y="10607"/>
                  </a:cubicBezTo>
                  <a:cubicBezTo>
                    <a:pt x="19165" y="10607"/>
                    <a:pt x="19550" y="10414"/>
                    <a:pt x="19936" y="10029"/>
                  </a:cubicBezTo>
                  <a:cubicBezTo>
                    <a:pt x="21093" y="8871"/>
                    <a:pt x="21093" y="8871"/>
                    <a:pt x="21093" y="8871"/>
                  </a:cubicBezTo>
                  <a:cubicBezTo>
                    <a:pt x="21286" y="8679"/>
                    <a:pt x="21479" y="8100"/>
                    <a:pt x="21479" y="7714"/>
                  </a:cubicBezTo>
                  <a:cubicBezTo>
                    <a:pt x="21479" y="7136"/>
                    <a:pt x="21286" y="6750"/>
                    <a:pt x="21093" y="6364"/>
                  </a:cubicBezTo>
                  <a:lnTo>
                    <a:pt x="15308" y="579"/>
                  </a:lnTo>
                  <a:close/>
                  <a:moveTo>
                    <a:pt x="12415" y="19671"/>
                  </a:moveTo>
                  <a:cubicBezTo>
                    <a:pt x="12222" y="19864"/>
                    <a:pt x="12029" y="20057"/>
                    <a:pt x="11836" y="20057"/>
                  </a:cubicBezTo>
                  <a:cubicBezTo>
                    <a:pt x="11643" y="20057"/>
                    <a:pt x="11643" y="20057"/>
                    <a:pt x="11643" y="20057"/>
                  </a:cubicBezTo>
                  <a:cubicBezTo>
                    <a:pt x="11450" y="20057"/>
                    <a:pt x="11258" y="20057"/>
                    <a:pt x="11065" y="19864"/>
                  </a:cubicBezTo>
                  <a:cubicBezTo>
                    <a:pt x="1615" y="10607"/>
                    <a:pt x="1615" y="10607"/>
                    <a:pt x="1615" y="10607"/>
                  </a:cubicBezTo>
                  <a:cubicBezTo>
                    <a:pt x="1615" y="10414"/>
                    <a:pt x="1422" y="10029"/>
                    <a:pt x="1422" y="9836"/>
                  </a:cubicBezTo>
                  <a:cubicBezTo>
                    <a:pt x="1615" y="9643"/>
                    <a:pt x="1615" y="9450"/>
                    <a:pt x="2000" y="9257"/>
                  </a:cubicBezTo>
                  <a:cubicBezTo>
                    <a:pt x="6436" y="7521"/>
                    <a:pt x="6436" y="7521"/>
                    <a:pt x="6436" y="7521"/>
                  </a:cubicBezTo>
                  <a:cubicBezTo>
                    <a:pt x="9715" y="8486"/>
                    <a:pt x="12800" y="7521"/>
                    <a:pt x="15886" y="10800"/>
                  </a:cubicBezTo>
                  <a:lnTo>
                    <a:pt x="12415" y="19671"/>
                  </a:lnTo>
                  <a:close/>
                  <a:moveTo>
                    <a:pt x="19936" y="7907"/>
                  </a:moveTo>
                  <a:cubicBezTo>
                    <a:pt x="18972" y="8871"/>
                    <a:pt x="18972" y="8871"/>
                    <a:pt x="18972" y="8871"/>
                  </a:cubicBezTo>
                  <a:cubicBezTo>
                    <a:pt x="18779" y="9064"/>
                    <a:pt x="18586" y="9064"/>
                    <a:pt x="18393" y="8871"/>
                  </a:cubicBezTo>
                  <a:cubicBezTo>
                    <a:pt x="17043" y="7714"/>
                    <a:pt x="17043" y="7714"/>
                    <a:pt x="17043" y="7714"/>
                  </a:cubicBezTo>
                  <a:cubicBezTo>
                    <a:pt x="16079" y="10221"/>
                    <a:pt x="16079" y="10221"/>
                    <a:pt x="16079" y="10221"/>
                  </a:cubicBezTo>
                  <a:cubicBezTo>
                    <a:pt x="16079" y="10029"/>
                    <a:pt x="16079" y="10029"/>
                    <a:pt x="16079" y="10029"/>
                  </a:cubicBezTo>
                  <a:cubicBezTo>
                    <a:pt x="13958" y="7907"/>
                    <a:pt x="11643" y="7521"/>
                    <a:pt x="9522" y="7329"/>
                  </a:cubicBezTo>
                  <a:cubicBezTo>
                    <a:pt x="8943" y="7329"/>
                    <a:pt x="8365" y="7136"/>
                    <a:pt x="7593" y="6943"/>
                  </a:cubicBezTo>
                  <a:cubicBezTo>
                    <a:pt x="13958" y="4436"/>
                    <a:pt x="13958" y="4436"/>
                    <a:pt x="13958" y="4436"/>
                  </a:cubicBezTo>
                  <a:cubicBezTo>
                    <a:pt x="12608" y="3279"/>
                    <a:pt x="12608" y="3279"/>
                    <a:pt x="12608" y="3279"/>
                  </a:cubicBezTo>
                  <a:cubicBezTo>
                    <a:pt x="12608" y="3086"/>
                    <a:pt x="12608" y="2893"/>
                    <a:pt x="12608" y="2700"/>
                  </a:cubicBezTo>
                  <a:cubicBezTo>
                    <a:pt x="13765" y="1736"/>
                    <a:pt x="13765" y="1736"/>
                    <a:pt x="13765" y="1736"/>
                  </a:cubicBezTo>
                  <a:cubicBezTo>
                    <a:pt x="13958" y="1543"/>
                    <a:pt x="14150" y="1543"/>
                    <a:pt x="14343" y="1736"/>
                  </a:cubicBezTo>
                  <a:cubicBezTo>
                    <a:pt x="19936" y="7329"/>
                    <a:pt x="19936" y="7329"/>
                    <a:pt x="19936" y="7329"/>
                  </a:cubicBezTo>
                  <a:cubicBezTo>
                    <a:pt x="20129" y="7521"/>
                    <a:pt x="20129" y="7714"/>
                    <a:pt x="19936" y="7907"/>
                  </a:cubicBezTo>
                  <a:close/>
                  <a:moveTo>
                    <a:pt x="19936" y="7907"/>
                  </a:moveTo>
                  <a:cubicBezTo>
                    <a:pt x="19936" y="7907"/>
                    <a:pt x="19936" y="7907"/>
                    <a:pt x="19936" y="7907"/>
                  </a:cubicBezTo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135188" name="Freeform 94"/>
            <p:cNvSpPr>
              <a:spLocks noChangeArrowheads="1"/>
            </p:cNvSpPr>
            <p:nvPr/>
          </p:nvSpPr>
          <p:spPr bwMode="auto">
            <a:xfrm>
              <a:off x="294627" y="319956"/>
              <a:ext cx="104327" cy="102844"/>
            </a:xfrm>
            <a:custGeom>
              <a:avLst/>
              <a:gdLst>
                <a:gd name="T0" fmla="*/ 52164 w 21600"/>
                <a:gd name="T1" fmla="*/ 51422 h 21600"/>
                <a:gd name="T2" fmla="*/ 52164 w 21600"/>
                <a:gd name="T3" fmla="*/ 51422 h 21600"/>
                <a:gd name="T4" fmla="*/ 52164 w 21600"/>
                <a:gd name="T5" fmla="*/ 51422 h 21600"/>
                <a:gd name="T6" fmla="*/ 52164 w 21600"/>
                <a:gd name="T7" fmla="*/ 5142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368" y="21600"/>
                  </a:moveTo>
                  <a:cubicBezTo>
                    <a:pt x="17053" y="21600"/>
                    <a:pt x="21600" y="17053"/>
                    <a:pt x="21600" y="11368"/>
                  </a:cubicBezTo>
                  <a:cubicBezTo>
                    <a:pt x="21600" y="5684"/>
                    <a:pt x="17053" y="0"/>
                    <a:pt x="11368" y="0"/>
                  </a:cubicBezTo>
                  <a:cubicBezTo>
                    <a:pt x="5684" y="0"/>
                    <a:pt x="0" y="5684"/>
                    <a:pt x="0" y="11368"/>
                  </a:cubicBezTo>
                  <a:cubicBezTo>
                    <a:pt x="0" y="17053"/>
                    <a:pt x="5684" y="21600"/>
                    <a:pt x="11368" y="21600"/>
                  </a:cubicBezTo>
                  <a:close/>
                  <a:moveTo>
                    <a:pt x="11368" y="4547"/>
                  </a:moveTo>
                  <a:cubicBezTo>
                    <a:pt x="14779" y="4547"/>
                    <a:pt x="18189" y="7958"/>
                    <a:pt x="18189" y="11368"/>
                  </a:cubicBezTo>
                  <a:cubicBezTo>
                    <a:pt x="18189" y="14779"/>
                    <a:pt x="14779" y="18189"/>
                    <a:pt x="11368" y="18189"/>
                  </a:cubicBezTo>
                  <a:cubicBezTo>
                    <a:pt x="7958" y="18189"/>
                    <a:pt x="4547" y="14779"/>
                    <a:pt x="4547" y="11368"/>
                  </a:cubicBezTo>
                  <a:cubicBezTo>
                    <a:pt x="4547" y="7958"/>
                    <a:pt x="7958" y="4547"/>
                    <a:pt x="11368" y="4547"/>
                  </a:cubicBezTo>
                  <a:close/>
                  <a:moveTo>
                    <a:pt x="11368" y="4547"/>
                  </a:moveTo>
                  <a:cubicBezTo>
                    <a:pt x="11368" y="4547"/>
                    <a:pt x="11368" y="4547"/>
                    <a:pt x="11368" y="4547"/>
                  </a:cubicBezTo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135189" name="Freeform 95"/>
            <p:cNvSpPr>
              <a:spLocks noChangeArrowheads="1"/>
            </p:cNvSpPr>
            <p:nvPr/>
          </p:nvSpPr>
          <p:spPr bwMode="auto">
            <a:xfrm>
              <a:off x="568852" y="0"/>
              <a:ext cx="104326" cy="99988"/>
            </a:xfrm>
            <a:custGeom>
              <a:avLst/>
              <a:gdLst>
                <a:gd name="T0" fmla="*/ 52163 w 21600"/>
                <a:gd name="T1" fmla="*/ 49994 h 21600"/>
                <a:gd name="T2" fmla="*/ 52163 w 21600"/>
                <a:gd name="T3" fmla="*/ 49994 h 21600"/>
                <a:gd name="T4" fmla="*/ 52163 w 21600"/>
                <a:gd name="T5" fmla="*/ 49994 h 21600"/>
                <a:gd name="T6" fmla="*/ 52163 w 21600"/>
                <a:gd name="T7" fmla="*/ 499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368" y="0"/>
                  </a:moveTo>
                  <a:cubicBezTo>
                    <a:pt x="4547" y="0"/>
                    <a:pt x="0" y="4547"/>
                    <a:pt x="0" y="10232"/>
                  </a:cubicBezTo>
                  <a:cubicBezTo>
                    <a:pt x="0" y="17053"/>
                    <a:pt x="4547" y="21600"/>
                    <a:pt x="11368" y="21600"/>
                  </a:cubicBezTo>
                  <a:cubicBezTo>
                    <a:pt x="17053" y="21600"/>
                    <a:pt x="21600" y="17053"/>
                    <a:pt x="21600" y="10232"/>
                  </a:cubicBezTo>
                  <a:cubicBezTo>
                    <a:pt x="21600" y="4547"/>
                    <a:pt x="17053" y="0"/>
                    <a:pt x="11368" y="0"/>
                  </a:cubicBezTo>
                  <a:close/>
                  <a:moveTo>
                    <a:pt x="11368" y="17053"/>
                  </a:moveTo>
                  <a:cubicBezTo>
                    <a:pt x="7958" y="17053"/>
                    <a:pt x="4547" y="14779"/>
                    <a:pt x="4547" y="10232"/>
                  </a:cubicBezTo>
                  <a:cubicBezTo>
                    <a:pt x="4547" y="6821"/>
                    <a:pt x="7958" y="4547"/>
                    <a:pt x="11368" y="4547"/>
                  </a:cubicBezTo>
                  <a:cubicBezTo>
                    <a:pt x="14779" y="4547"/>
                    <a:pt x="18189" y="6821"/>
                    <a:pt x="18189" y="10232"/>
                  </a:cubicBezTo>
                  <a:cubicBezTo>
                    <a:pt x="18189" y="14779"/>
                    <a:pt x="14779" y="17053"/>
                    <a:pt x="11368" y="17053"/>
                  </a:cubicBezTo>
                  <a:close/>
                  <a:moveTo>
                    <a:pt x="11368" y="17053"/>
                  </a:moveTo>
                  <a:cubicBezTo>
                    <a:pt x="11368" y="17053"/>
                    <a:pt x="11368" y="17053"/>
                    <a:pt x="11368" y="17053"/>
                  </a:cubicBezTo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135190" name="Freeform 96"/>
            <p:cNvSpPr>
              <a:spLocks noChangeArrowheads="1"/>
            </p:cNvSpPr>
            <p:nvPr/>
          </p:nvSpPr>
          <p:spPr bwMode="auto">
            <a:xfrm>
              <a:off x="169437" y="299960"/>
              <a:ext cx="86443" cy="85703"/>
            </a:xfrm>
            <a:custGeom>
              <a:avLst/>
              <a:gdLst>
                <a:gd name="T0" fmla="*/ 43222 w 21600"/>
                <a:gd name="T1" fmla="*/ 42852 h 21600"/>
                <a:gd name="T2" fmla="*/ 43222 w 21600"/>
                <a:gd name="T3" fmla="*/ 42852 h 21600"/>
                <a:gd name="T4" fmla="*/ 43222 w 21600"/>
                <a:gd name="T5" fmla="*/ 42852 h 21600"/>
                <a:gd name="T6" fmla="*/ 43222 w 21600"/>
                <a:gd name="T7" fmla="*/ 4285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0800"/>
                  </a:move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lose/>
                  <a:moveTo>
                    <a:pt x="10800" y="5400"/>
                  </a:moveTo>
                  <a:cubicBezTo>
                    <a:pt x="13500" y="5400"/>
                    <a:pt x="16200" y="8100"/>
                    <a:pt x="16200" y="10800"/>
                  </a:cubicBezTo>
                  <a:cubicBezTo>
                    <a:pt x="16200" y="13500"/>
                    <a:pt x="13500" y="16200"/>
                    <a:pt x="10800" y="16200"/>
                  </a:cubicBezTo>
                  <a:cubicBezTo>
                    <a:pt x="8100" y="16200"/>
                    <a:pt x="5400" y="13500"/>
                    <a:pt x="5400" y="10800"/>
                  </a:cubicBezTo>
                  <a:cubicBezTo>
                    <a:pt x="5400" y="8100"/>
                    <a:pt x="8100" y="5400"/>
                    <a:pt x="10800" y="5400"/>
                  </a:cubicBezTo>
                  <a:close/>
                  <a:moveTo>
                    <a:pt x="10800" y="5400"/>
                  </a:moveTo>
                  <a:cubicBezTo>
                    <a:pt x="10800" y="5400"/>
                    <a:pt x="10800" y="5400"/>
                    <a:pt x="10800" y="5400"/>
                  </a:cubicBezTo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135191" name="Freeform 97"/>
            <p:cNvSpPr>
              <a:spLocks noChangeArrowheads="1"/>
            </p:cNvSpPr>
            <p:nvPr/>
          </p:nvSpPr>
          <p:spPr bwMode="auto">
            <a:xfrm>
              <a:off x="255877" y="442797"/>
              <a:ext cx="38751" cy="42853"/>
            </a:xfrm>
            <a:custGeom>
              <a:avLst/>
              <a:gdLst>
                <a:gd name="T0" fmla="*/ 19376 w 21600"/>
                <a:gd name="T1" fmla="*/ 21427 h 21600"/>
                <a:gd name="T2" fmla="*/ 19376 w 21600"/>
                <a:gd name="T3" fmla="*/ 21427 h 21600"/>
                <a:gd name="T4" fmla="*/ 19376 w 21600"/>
                <a:gd name="T5" fmla="*/ 21427 h 21600"/>
                <a:gd name="T6" fmla="*/ 19376 w 21600"/>
                <a:gd name="T7" fmla="*/ 214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10800"/>
                  </a:moveTo>
                  <a:cubicBezTo>
                    <a:pt x="21600" y="16200"/>
                    <a:pt x="18514" y="21600"/>
                    <a:pt x="9257" y="21600"/>
                  </a:cubicBezTo>
                  <a:cubicBezTo>
                    <a:pt x="3086" y="21600"/>
                    <a:pt x="0" y="16200"/>
                    <a:pt x="0" y="10800"/>
                  </a:cubicBezTo>
                  <a:cubicBezTo>
                    <a:pt x="0" y="5400"/>
                    <a:pt x="3086" y="0"/>
                    <a:pt x="9257" y="0"/>
                  </a:cubicBezTo>
                  <a:cubicBezTo>
                    <a:pt x="18514" y="0"/>
                    <a:pt x="21600" y="540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135192" name="Freeform 98"/>
            <p:cNvSpPr>
              <a:spLocks noChangeArrowheads="1"/>
            </p:cNvSpPr>
            <p:nvPr/>
          </p:nvSpPr>
          <p:spPr bwMode="auto">
            <a:xfrm>
              <a:off x="589716" y="142837"/>
              <a:ext cx="44712" cy="37140"/>
            </a:xfrm>
            <a:custGeom>
              <a:avLst/>
              <a:gdLst>
                <a:gd name="T0" fmla="*/ 22356 w 21600"/>
                <a:gd name="T1" fmla="*/ 18570 h 21600"/>
                <a:gd name="T2" fmla="*/ 22356 w 21600"/>
                <a:gd name="T3" fmla="*/ 18570 h 21600"/>
                <a:gd name="T4" fmla="*/ 22356 w 21600"/>
                <a:gd name="T5" fmla="*/ 18570 h 21600"/>
                <a:gd name="T6" fmla="*/ 22356 w 21600"/>
                <a:gd name="T7" fmla="*/ 1857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12343"/>
                  </a:moveTo>
                  <a:cubicBezTo>
                    <a:pt x="21600" y="18514"/>
                    <a:pt x="16200" y="21600"/>
                    <a:pt x="10800" y="21600"/>
                  </a:cubicBezTo>
                  <a:cubicBezTo>
                    <a:pt x="5400" y="21600"/>
                    <a:pt x="0" y="18514"/>
                    <a:pt x="0" y="12343"/>
                  </a:cubicBezTo>
                  <a:cubicBezTo>
                    <a:pt x="0" y="3086"/>
                    <a:pt x="5400" y="0"/>
                    <a:pt x="10800" y="0"/>
                  </a:cubicBezTo>
                  <a:cubicBezTo>
                    <a:pt x="16200" y="0"/>
                    <a:pt x="21600" y="3086"/>
                    <a:pt x="21600" y="12343"/>
                  </a:cubicBezTo>
                  <a:close/>
                  <a:moveTo>
                    <a:pt x="21600" y="12343"/>
                  </a:moveTo>
                  <a:cubicBezTo>
                    <a:pt x="21600" y="12343"/>
                    <a:pt x="21600" y="12343"/>
                    <a:pt x="21600" y="12343"/>
                  </a:cubicBezTo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Helvetica"/>
                <a:cs typeface="Helvetica"/>
              </a:endParaRPr>
            </a:p>
          </p:txBody>
        </p:sp>
      </p:grpSp>
      <p:sp>
        <p:nvSpPr>
          <p:cNvPr id="1207" name="Freeform 20"/>
          <p:cNvSpPr/>
          <p:nvPr/>
        </p:nvSpPr>
        <p:spPr>
          <a:xfrm>
            <a:off x="2168525" y="2792413"/>
            <a:ext cx="603250" cy="601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490" extrusionOk="0">
                <a:moveTo>
                  <a:pt x="21247" y="3314"/>
                </a:moveTo>
                <a:cubicBezTo>
                  <a:pt x="18955" y="5510"/>
                  <a:pt x="18955" y="5510"/>
                  <a:pt x="18955" y="5510"/>
                </a:cubicBezTo>
                <a:cubicBezTo>
                  <a:pt x="16046" y="2524"/>
                  <a:pt x="16046" y="2524"/>
                  <a:pt x="16046" y="2524"/>
                </a:cubicBezTo>
                <a:cubicBezTo>
                  <a:pt x="18250" y="329"/>
                  <a:pt x="18250" y="329"/>
                  <a:pt x="18250" y="329"/>
                </a:cubicBezTo>
                <a:cubicBezTo>
                  <a:pt x="18691" y="-110"/>
                  <a:pt x="19308" y="-110"/>
                  <a:pt x="19749" y="329"/>
                </a:cubicBezTo>
                <a:cubicBezTo>
                  <a:pt x="21247" y="1822"/>
                  <a:pt x="21247" y="1822"/>
                  <a:pt x="21247" y="1822"/>
                </a:cubicBezTo>
                <a:cubicBezTo>
                  <a:pt x="21600" y="2261"/>
                  <a:pt x="21600" y="2875"/>
                  <a:pt x="21247" y="3314"/>
                </a:cubicBezTo>
                <a:moveTo>
                  <a:pt x="5554" y="12885"/>
                </a:moveTo>
                <a:cubicBezTo>
                  <a:pt x="8552" y="15870"/>
                  <a:pt x="8552" y="15870"/>
                  <a:pt x="8552" y="15870"/>
                </a:cubicBezTo>
                <a:cubicBezTo>
                  <a:pt x="4584" y="16836"/>
                  <a:pt x="4584" y="16836"/>
                  <a:pt x="4584" y="16836"/>
                </a:cubicBezTo>
                <a:lnTo>
                  <a:pt x="5554" y="12885"/>
                </a:lnTo>
                <a:close/>
                <a:moveTo>
                  <a:pt x="18250" y="6300"/>
                </a:moveTo>
                <a:cubicBezTo>
                  <a:pt x="9345" y="15168"/>
                  <a:pt x="9345" y="15168"/>
                  <a:pt x="9345" y="15168"/>
                </a:cubicBezTo>
                <a:cubicBezTo>
                  <a:pt x="6348" y="12183"/>
                  <a:pt x="6348" y="12183"/>
                  <a:pt x="6348" y="12183"/>
                </a:cubicBezTo>
                <a:cubicBezTo>
                  <a:pt x="15252" y="3314"/>
                  <a:pt x="15252" y="3314"/>
                  <a:pt x="15252" y="3314"/>
                </a:cubicBezTo>
                <a:lnTo>
                  <a:pt x="18250" y="6300"/>
                </a:lnTo>
                <a:close/>
                <a:moveTo>
                  <a:pt x="2116" y="3227"/>
                </a:moveTo>
                <a:cubicBezTo>
                  <a:pt x="2116" y="19383"/>
                  <a:pt x="2116" y="19383"/>
                  <a:pt x="2116" y="19383"/>
                </a:cubicBezTo>
                <a:cubicBezTo>
                  <a:pt x="18338" y="19383"/>
                  <a:pt x="18338" y="19383"/>
                  <a:pt x="18338" y="19383"/>
                </a:cubicBezTo>
                <a:cubicBezTo>
                  <a:pt x="18338" y="7705"/>
                  <a:pt x="18338" y="7705"/>
                  <a:pt x="18338" y="7705"/>
                </a:cubicBezTo>
                <a:cubicBezTo>
                  <a:pt x="20454" y="5597"/>
                  <a:pt x="20454" y="5597"/>
                  <a:pt x="20454" y="5597"/>
                </a:cubicBezTo>
                <a:cubicBezTo>
                  <a:pt x="20454" y="20436"/>
                  <a:pt x="20454" y="20436"/>
                  <a:pt x="20454" y="20436"/>
                </a:cubicBezTo>
                <a:cubicBezTo>
                  <a:pt x="20454" y="21051"/>
                  <a:pt x="20013" y="21490"/>
                  <a:pt x="19396" y="21490"/>
                </a:cubicBezTo>
                <a:cubicBezTo>
                  <a:pt x="1058" y="21490"/>
                  <a:pt x="1058" y="21490"/>
                  <a:pt x="1058" y="21490"/>
                </a:cubicBezTo>
                <a:cubicBezTo>
                  <a:pt x="441" y="21490"/>
                  <a:pt x="0" y="21051"/>
                  <a:pt x="0" y="20436"/>
                </a:cubicBezTo>
                <a:cubicBezTo>
                  <a:pt x="0" y="2173"/>
                  <a:pt x="0" y="2173"/>
                  <a:pt x="0" y="2173"/>
                </a:cubicBezTo>
                <a:cubicBezTo>
                  <a:pt x="0" y="1558"/>
                  <a:pt x="441" y="1119"/>
                  <a:pt x="1058" y="1119"/>
                </a:cubicBezTo>
                <a:cubicBezTo>
                  <a:pt x="15958" y="1119"/>
                  <a:pt x="15958" y="1119"/>
                  <a:pt x="15958" y="1119"/>
                </a:cubicBezTo>
                <a:cubicBezTo>
                  <a:pt x="13842" y="3227"/>
                  <a:pt x="13842" y="3227"/>
                  <a:pt x="13842" y="3227"/>
                </a:cubicBezTo>
                <a:lnTo>
                  <a:pt x="2116" y="322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351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38138"/>
            <a:ext cx="12001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Freeform: Shape 1"/>
          <p:cNvSpPr/>
          <p:nvPr/>
        </p:nvSpPr>
        <p:spPr>
          <a:xfrm flipH="1">
            <a:off x="5697538" y="-147638"/>
            <a:ext cx="6494462" cy="7005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00" y="21600"/>
                </a:moveTo>
                <a:lnTo>
                  <a:pt x="21600" y="21600"/>
                </a:lnTo>
                <a:lnTo>
                  <a:pt x="12828" y="51"/>
                </a:lnTo>
                <a:lnTo>
                  <a:pt x="0" y="0"/>
                </a:lnTo>
                <a:lnTo>
                  <a:pt x="0" y="21600"/>
                </a:lnTo>
                <a:lnTo>
                  <a:pt x="11200" y="21600"/>
                </a:lnTo>
                <a:lnTo>
                  <a:pt x="11200" y="2160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6194" name="Rectangle 9"/>
          <p:cNvSpPr>
            <a:spLocks noChangeArrowheads="1"/>
          </p:cNvSpPr>
          <p:nvPr/>
        </p:nvSpPr>
        <p:spPr bwMode="auto">
          <a:xfrm>
            <a:off x="2508250" y="2921000"/>
            <a:ext cx="1206500" cy="101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 sz="9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36195" name="Rectangle 13"/>
          <p:cNvSpPr>
            <a:spLocks noChangeArrowheads="1"/>
          </p:cNvSpPr>
          <p:nvPr/>
        </p:nvSpPr>
        <p:spPr bwMode="auto">
          <a:xfrm>
            <a:off x="8437563" y="2971800"/>
            <a:ext cx="1206500" cy="10144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algn="ctr"/>
            <a:endParaRPr lang="ru-RU" sz="9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36196" name="Rectangle 15"/>
          <p:cNvSpPr txBox="1">
            <a:spLocks noChangeArrowheads="1"/>
          </p:cNvSpPr>
          <p:nvPr/>
        </p:nvSpPr>
        <p:spPr bwMode="auto">
          <a:xfrm>
            <a:off x="7158038" y="4279900"/>
            <a:ext cx="3763962" cy="644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2000" b="1">
                <a:latin typeface="Helvetica"/>
                <a:cs typeface="Helvetica"/>
              </a:rPr>
              <a:t>Международная федерация </a:t>
            </a:r>
          </a:p>
          <a:p>
            <a:pPr algn="ctr"/>
            <a:r>
              <a:rPr lang="ru-RU" sz="2000" b="1">
                <a:latin typeface="Helvetica"/>
                <a:cs typeface="Helvetica"/>
              </a:rPr>
              <a:t>по виду спорта</a:t>
            </a:r>
          </a:p>
        </p:txBody>
      </p:sp>
      <p:sp>
        <p:nvSpPr>
          <p:cNvPr id="136197" name="TextBox 3"/>
          <p:cNvSpPr txBox="1">
            <a:spLocks noChangeArrowheads="1"/>
          </p:cNvSpPr>
          <p:nvPr/>
        </p:nvSpPr>
        <p:spPr bwMode="auto">
          <a:xfrm>
            <a:off x="1422400" y="4279900"/>
            <a:ext cx="3378200" cy="644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sz="2000" b="1">
                <a:latin typeface="Helvetica"/>
                <a:cs typeface="Helvetica"/>
              </a:rPr>
              <a:t>Национальное антидопинговое агентство</a:t>
            </a:r>
          </a:p>
        </p:txBody>
      </p:sp>
      <p:grpSp>
        <p:nvGrpSpPr>
          <p:cNvPr id="136198" name="Рисунок 18"/>
          <p:cNvGrpSpPr>
            <a:grpSpLocks/>
          </p:cNvGrpSpPr>
          <p:nvPr/>
        </p:nvGrpSpPr>
        <p:grpSpPr bwMode="auto">
          <a:xfrm>
            <a:off x="2508250" y="3003550"/>
            <a:ext cx="1206500" cy="850900"/>
            <a:chOff x="0" y="0"/>
            <a:chExt cx="1206165" cy="852056"/>
          </a:xfrm>
        </p:grpSpPr>
        <p:sp>
          <p:nvSpPr>
            <p:cNvPr id="136209" name="Прямоугольник"/>
            <p:cNvSpPr>
              <a:spLocks noChangeArrowheads="1"/>
            </p:cNvSpPr>
            <p:nvPr/>
          </p:nvSpPr>
          <p:spPr bwMode="auto">
            <a:xfrm>
              <a:off x="0" y="0"/>
              <a:ext cx="1206166" cy="852057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endParaRPr lang="ru-RU">
                <a:latin typeface="Helvetica"/>
                <a:cs typeface="Helvetica"/>
              </a:endParaRPr>
            </a:p>
          </p:txBody>
        </p:sp>
        <p:pic>
          <p:nvPicPr>
            <p:cNvPr id="136210" name="image32.png" descr="image32.png"/>
            <p:cNvPicPr>
              <a:picLocks noChangeAspect="1"/>
            </p:cNvPicPr>
            <p:nvPr/>
          </p:nvPicPr>
          <p:blipFill>
            <a:blip r:embed="rId2"/>
            <a:srcRect t="14906" b="14906"/>
            <a:stretch>
              <a:fillRect/>
            </a:stretch>
          </p:blipFill>
          <p:spPr bwMode="auto">
            <a:xfrm>
              <a:off x="0" y="0"/>
              <a:ext cx="1206166" cy="852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217" name="Freeform 79"/>
          <p:cNvSpPr/>
          <p:nvPr/>
        </p:nvSpPr>
        <p:spPr>
          <a:xfrm>
            <a:off x="8585200" y="3011488"/>
            <a:ext cx="909638" cy="831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790"/>
                  <a:pt x="0" y="10800"/>
                </a:cubicBezTo>
                <a:cubicBezTo>
                  <a:pt x="0" y="16810"/>
                  <a:pt x="4790" y="21600"/>
                  <a:pt x="10800" y="21600"/>
                </a:cubicBezTo>
                <a:cubicBezTo>
                  <a:pt x="16810" y="21600"/>
                  <a:pt x="21600" y="16810"/>
                  <a:pt x="21600" y="10800"/>
                </a:cubicBezTo>
                <a:cubicBezTo>
                  <a:pt x="21600" y="4790"/>
                  <a:pt x="16810" y="0"/>
                  <a:pt x="10800" y="0"/>
                </a:cubicBezTo>
                <a:close/>
                <a:moveTo>
                  <a:pt x="20018" y="10800"/>
                </a:moveTo>
                <a:cubicBezTo>
                  <a:pt x="20018" y="13195"/>
                  <a:pt x="19205" y="14822"/>
                  <a:pt x="18030" y="16403"/>
                </a:cubicBezTo>
                <a:cubicBezTo>
                  <a:pt x="17623" y="16403"/>
                  <a:pt x="17217" y="15590"/>
                  <a:pt x="17623" y="14822"/>
                </a:cubicBezTo>
                <a:cubicBezTo>
                  <a:pt x="18030" y="14008"/>
                  <a:pt x="18030" y="12427"/>
                  <a:pt x="18030" y="11613"/>
                </a:cubicBezTo>
                <a:cubicBezTo>
                  <a:pt x="18030" y="10800"/>
                  <a:pt x="17623" y="9218"/>
                  <a:pt x="16810" y="9218"/>
                </a:cubicBezTo>
                <a:cubicBezTo>
                  <a:pt x="15635" y="9218"/>
                  <a:pt x="15228" y="9218"/>
                  <a:pt x="14415" y="8044"/>
                </a:cubicBezTo>
                <a:cubicBezTo>
                  <a:pt x="13602" y="5603"/>
                  <a:pt x="16810" y="5197"/>
                  <a:pt x="15635" y="3977"/>
                </a:cubicBezTo>
                <a:cubicBezTo>
                  <a:pt x="15228" y="3615"/>
                  <a:pt x="13602" y="5197"/>
                  <a:pt x="13240" y="2802"/>
                </a:cubicBezTo>
                <a:lnTo>
                  <a:pt x="13602" y="2395"/>
                </a:lnTo>
                <a:cubicBezTo>
                  <a:pt x="17217" y="3615"/>
                  <a:pt x="20018" y="6778"/>
                  <a:pt x="20018" y="10800"/>
                </a:cubicBezTo>
                <a:close/>
                <a:moveTo>
                  <a:pt x="9580" y="1988"/>
                </a:moveTo>
                <a:cubicBezTo>
                  <a:pt x="9218" y="2395"/>
                  <a:pt x="8767" y="2395"/>
                  <a:pt x="8405" y="2802"/>
                </a:cubicBezTo>
                <a:cubicBezTo>
                  <a:pt x="7592" y="3615"/>
                  <a:pt x="7185" y="3208"/>
                  <a:pt x="6778" y="3977"/>
                </a:cubicBezTo>
                <a:cubicBezTo>
                  <a:pt x="6372" y="4790"/>
                  <a:pt x="5197" y="5603"/>
                  <a:pt x="5197" y="6010"/>
                </a:cubicBezTo>
                <a:cubicBezTo>
                  <a:pt x="5197" y="6417"/>
                  <a:pt x="6010" y="7185"/>
                  <a:pt x="6010" y="7185"/>
                </a:cubicBezTo>
                <a:cubicBezTo>
                  <a:pt x="6372" y="6778"/>
                  <a:pt x="7185" y="6778"/>
                  <a:pt x="7998" y="7185"/>
                </a:cubicBezTo>
                <a:cubicBezTo>
                  <a:pt x="8405" y="7185"/>
                  <a:pt x="12427" y="7637"/>
                  <a:pt x="11207" y="10800"/>
                </a:cubicBezTo>
                <a:cubicBezTo>
                  <a:pt x="10800" y="12020"/>
                  <a:pt x="8767" y="11613"/>
                  <a:pt x="8405" y="13195"/>
                </a:cubicBezTo>
                <a:cubicBezTo>
                  <a:pt x="8405" y="13602"/>
                  <a:pt x="8405" y="14822"/>
                  <a:pt x="7998" y="15228"/>
                </a:cubicBezTo>
                <a:cubicBezTo>
                  <a:pt x="7998" y="15590"/>
                  <a:pt x="8405" y="17623"/>
                  <a:pt x="7998" y="17623"/>
                </a:cubicBezTo>
                <a:cubicBezTo>
                  <a:pt x="7592" y="17623"/>
                  <a:pt x="6010" y="15590"/>
                  <a:pt x="6010" y="15590"/>
                </a:cubicBezTo>
                <a:cubicBezTo>
                  <a:pt x="6010" y="15228"/>
                  <a:pt x="5603" y="14008"/>
                  <a:pt x="5603" y="12833"/>
                </a:cubicBezTo>
                <a:cubicBezTo>
                  <a:pt x="5603" y="12020"/>
                  <a:pt x="3977" y="12020"/>
                  <a:pt x="3977" y="10800"/>
                </a:cubicBezTo>
                <a:cubicBezTo>
                  <a:pt x="3977" y="9625"/>
                  <a:pt x="4790" y="8812"/>
                  <a:pt x="4790" y="8405"/>
                </a:cubicBezTo>
                <a:cubicBezTo>
                  <a:pt x="4383" y="7637"/>
                  <a:pt x="2802" y="7637"/>
                  <a:pt x="2395" y="7637"/>
                </a:cubicBezTo>
                <a:cubicBezTo>
                  <a:pt x="3615" y="4383"/>
                  <a:pt x="6372" y="2395"/>
                  <a:pt x="9580" y="1988"/>
                </a:cubicBezTo>
                <a:close/>
                <a:moveTo>
                  <a:pt x="7998" y="19612"/>
                </a:moveTo>
                <a:cubicBezTo>
                  <a:pt x="8405" y="19205"/>
                  <a:pt x="8405" y="18798"/>
                  <a:pt x="9218" y="18798"/>
                </a:cubicBezTo>
                <a:cubicBezTo>
                  <a:pt x="9580" y="18798"/>
                  <a:pt x="9987" y="18798"/>
                  <a:pt x="10800" y="18392"/>
                </a:cubicBezTo>
                <a:cubicBezTo>
                  <a:pt x="11207" y="18392"/>
                  <a:pt x="12427" y="17985"/>
                  <a:pt x="13240" y="17623"/>
                </a:cubicBezTo>
                <a:cubicBezTo>
                  <a:pt x="14008" y="17623"/>
                  <a:pt x="15635" y="17985"/>
                  <a:pt x="15997" y="18392"/>
                </a:cubicBezTo>
                <a:cubicBezTo>
                  <a:pt x="14415" y="19612"/>
                  <a:pt x="12833" y="20018"/>
                  <a:pt x="10800" y="20018"/>
                </a:cubicBezTo>
                <a:cubicBezTo>
                  <a:pt x="9987" y="20018"/>
                  <a:pt x="8767" y="20018"/>
                  <a:pt x="7998" y="1961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grpSp>
        <p:nvGrpSpPr>
          <p:cNvPr id="136200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36207" name="Parallelogram 18"/>
            <p:cNvSpPr>
              <a:spLocks noChangeArrowheads="1"/>
            </p:cNvSpPr>
            <p:nvPr/>
          </p:nvSpPr>
          <p:spPr bwMode="auto">
            <a:xfrm flipH="1">
              <a:off x="1019175" y="342900"/>
              <a:ext cx="1504950" cy="1181100"/>
            </a:xfrm>
            <a:custGeom>
              <a:avLst/>
              <a:gdLst>
                <a:gd name="T0" fmla="*/ 752475 w 21600"/>
                <a:gd name="T1" fmla="*/ 590550 h 21600"/>
                <a:gd name="T2" fmla="*/ 752475 w 21600"/>
                <a:gd name="T3" fmla="*/ 590550 h 21600"/>
                <a:gd name="T4" fmla="*/ 752475 w 21600"/>
                <a:gd name="T5" fmla="*/ 590550 h 21600"/>
                <a:gd name="T6" fmla="*/ 752475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36208" name="Parallelogram 19"/>
            <p:cNvSpPr>
              <a:spLocks noChangeArrowheads="1"/>
            </p:cNvSpPr>
            <p:nvPr/>
          </p:nvSpPr>
          <p:spPr bwMode="auto">
            <a:xfrm flipH="1">
              <a:off x="0" y="0"/>
              <a:ext cx="1504951" cy="1181100"/>
            </a:xfrm>
            <a:custGeom>
              <a:avLst/>
              <a:gdLst>
                <a:gd name="T0" fmla="*/ 752476 w 21600"/>
                <a:gd name="T1" fmla="*/ 590550 h 21600"/>
                <a:gd name="T2" fmla="*/ 752476 w 21600"/>
                <a:gd name="T3" fmla="*/ 590550 h 21600"/>
                <a:gd name="T4" fmla="*/ 752476 w 21600"/>
                <a:gd name="T5" fmla="*/ 590550 h 21600"/>
                <a:gd name="T6" fmla="*/ 752476 w 21600"/>
                <a:gd name="T7" fmla="*/ 5905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36201" name="Rectangle 110"/>
          <p:cNvGrpSpPr>
            <a:grpSpLocks/>
          </p:cNvGrpSpPr>
          <p:nvPr/>
        </p:nvGrpSpPr>
        <p:grpSpPr bwMode="auto">
          <a:xfrm>
            <a:off x="0" y="1409700"/>
            <a:ext cx="2944813" cy="709613"/>
            <a:chOff x="-1" y="0"/>
            <a:chExt cx="2945357" cy="709332"/>
          </a:xfrm>
        </p:grpSpPr>
        <p:sp>
          <p:nvSpPr>
            <p:cNvPr id="1221" name="Прямоугольник"/>
            <p:cNvSpPr/>
            <p:nvPr/>
          </p:nvSpPr>
          <p:spPr>
            <a:xfrm>
              <a:off x="-1" y="0"/>
              <a:ext cx="2945357" cy="709332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06" name="КТО ТЕСТИРУЕТ?"/>
            <p:cNvSpPr txBox="1">
              <a:spLocks noChangeArrowheads="1"/>
            </p:cNvSpPr>
            <p:nvPr/>
          </p:nvSpPr>
          <p:spPr bwMode="auto">
            <a:xfrm>
              <a:off x="45719" y="726"/>
              <a:ext cx="2853917" cy="70788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/>
              <a:r>
                <a:rPr lang="ru-RU" sz="2000" b="1">
                  <a:solidFill>
                    <a:srgbClr val="FFFFFF"/>
                  </a:solidFill>
                  <a:latin typeface="Helvetica"/>
                  <a:cs typeface="Helvetica"/>
                </a:rPr>
                <a:t>КТО ИНИЦИИРУЕТ ТЕСТИРОВАНИЕ?</a:t>
              </a:r>
            </a:p>
          </p:txBody>
        </p:sp>
      </p:grpSp>
      <p:grpSp>
        <p:nvGrpSpPr>
          <p:cNvPr id="136202" name="Rectangle 110"/>
          <p:cNvGrpSpPr>
            <a:grpSpLocks/>
          </p:cNvGrpSpPr>
          <p:nvPr/>
        </p:nvGrpSpPr>
        <p:grpSpPr bwMode="auto">
          <a:xfrm>
            <a:off x="0" y="300038"/>
            <a:ext cx="3878263" cy="709612"/>
            <a:chOff x="0" y="0"/>
            <a:chExt cx="3877569" cy="709331"/>
          </a:xfrm>
        </p:grpSpPr>
        <p:sp>
          <p:nvSpPr>
            <p:cNvPr id="1224" name="Прямоугольник"/>
            <p:cNvSpPr/>
            <p:nvPr/>
          </p:nvSpPr>
          <p:spPr>
            <a:xfrm>
              <a:off x="0" y="0"/>
              <a:ext cx="3877569" cy="709331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2000" b="1">
                  <a:latin typeface="Maven Pro "/>
                  <a:ea typeface="Maven Pro "/>
                  <a:cs typeface="Maven Pro "/>
                  <a:sym typeface="Maven Pro "/>
                </a:defRPr>
              </a:pPr>
              <a:endParaRPr sz="2000" b="1">
                <a:latin typeface="Maven Pro "/>
                <a:ea typeface="Maven Pro "/>
                <a:cs typeface="Maven Pro "/>
                <a:sym typeface="Maven Pro "/>
              </a:endParaRPr>
            </a:p>
          </p:txBody>
        </p:sp>
        <p:sp>
          <p:nvSpPr>
            <p:cNvPr id="136204" name="ПРОЦЕДУРА ДОПИНГ-КОНТРОЛЯ"/>
            <p:cNvSpPr txBox="1">
              <a:spLocks noChangeArrowheads="1"/>
            </p:cNvSpPr>
            <p:nvPr/>
          </p:nvSpPr>
          <p:spPr bwMode="auto">
            <a:xfrm>
              <a:off x="45719" y="184575"/>
              <a:ext cx="3786130" cy="34018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/>
              <a:r>
                <a:rPr lang="ru-RU" sz="2000" b="1">
                  <a:latin typeface="Helvetica"/>
                  <a:cs typeface="Helvetica"/>
                </a:rPr>
                <a:t>ПРОЦЕДУРА ДОПИНГ-КОНТРОЛЯ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328519" y="294869"/>
            <a:ext cx="5939406" cy="746620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45" name="Прямоугольник 1"/>
          <p:cNvSpPr txBox="1"/>
          <p:nvPr/>
        </p:nvSpPr>
        <p:spPr>
          <a:xfrm>
            <a:off x="3495675" y="341313"/>
            <a:ext cx="5480050" cy="5222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>
              <a:defRPr sz="28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bg1"/>
                </a:solidFill>
                <a:latin typeface="Calibri"/>
                <a:ea typeface="+mn-ea"/>
                <a:cs typeface="Calibri"/>
                <a:sym typeface="Calibri"/>
              </a:rPr>
              <a:t>Права и обязанности спортсменов</a:t>
            </a:r>
            <a:endParaRPr kern="0" dirty="0">
              <a:solidFill>
                <a:schemeClr val="bg1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246" name="TextBox 3"/>
          <p:cNvSpPr txBox="1"/>
          <p:nvPr/>
        </p:nvSpPr>
        <p:spPr>
          <a:xfrm>
            <a:off x="1576388" y="1905000"/>
            <a:ext cx="4721225" cy="3324225"/>
          </a:xfrm>
          <a:prstGeom prst="rect">
            <a:avLst/>
          </a:prstGeom>
          <a:gradFill>
            <a:gsLst>
              <a:gs pos="0">
                <a:schemeClr val="accent6">
                  <a:hueOff val="286552"/>
                  <a:satOff val="-5983"/>
                  <a:lumOff val="26183"/>
                </a:schemeClr>
              </a:gs>
              <a:gs pos="50000">
                <a:srgbClr val="A9CD97"/>
              </a:gs>
              <a:gs pos="100000">
                <a:schemeClr val="accent6">
                  <a:hueOff val="266558"/>
                  <a:satOff val="-2836"/>
                  <a:lumOff val="17637"/>
                </a:schemeClr>
              </a:gs>
            </a:gsLst>
            <a:lin ang="5400000"/>
          </a:gradFill>
          <a:ln w="6350">
            <a:solidFill>
              <a:schemeClr val="accent6"/>
            </a:solidFill>
            <a:miter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fontAlgn="auto" hangingPunct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defRPr sz="2000"/>
            </a:pPr>
            <a:r>
              <a:rPr lang="ru-RU"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представителя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переводчика</a:t>
            </a:r>
            <a:endParaRPr lang="ru-RU"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algn="ctr" fontAlgn="auto" hangingPunct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defRPr sz="2000"/>
            </a:pP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получение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дополнительной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информации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о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процедуре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algn="ctr" fontAlgn="auto" hangingPunct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defRPr sz="2000"/>
            </a:pPr>
            <a:r>
              <a:rPr lang="ru-RU"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получение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отсрочки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по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уважительной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причине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от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немедленной явки на 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процедур</a:t>
            </a:r>
            <a:r>
              <a:rPr lang="ru-RU"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у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algn="ctr" fontAlgn="auto" hangingPunct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Char char="▪"/>
              <a:defRPr sz="2000"/>
            </a:pPr>
            <a:r>
              <a:rPr lang="ru-RU"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модификацию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процедуры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(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несовершеннолетние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спортсмены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спортсмены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с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ограниченными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возможностями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)</a:t>
            </a:r>
          </a:p>
        </p:txBody>
      </p:sp>
      <p:sp>
        <p:nvSpPr>
          <p:cNvPr id="1247" name="Заголовок 1"/>
          <p:cNvSpPr txBox="1"/>
          <p:nvPr/>
        </p:nvSpPr>
        <p:spPr>
          <a:xfrm>
            <a:off x="2811463" y="1404938"/>
            <a:ext cx="1920875" cy="4159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>
            <a:lvl1pPr marL="342900" indent="-342900" algn="ctr">
              <a:spcBef>
                <a:spcPts val="400"/>
              </a:spcBef>
              <a:defRPr sz="25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fontAlgn="auto" hangingPunct="0">
              <a:spcAft>
                <a:spcPts val="0"/>
              </a:spcAft>
              <a:defRPr/>
            </a:pPr>
            <a:r>
              <a:rPr kern="0" dirty="0" err="1">
                <a:solidFill>
                  <a:srgbClr val="000000"/>
                </a:solidFill>
              </a:rPr>
              <a:t>Право</a:t>
            </a:r>
            <a:r>
              <a:rPr kern="0" dirty="0">
                <a:solidFill>
                  <a:srgbClr val="000000"/>
                </a:solidFill>
              </a:rPr>
              <a:t> </a:t>
            </a:r>
            <a:r>
              <a:rPr kern="0" dirty="0" err="1">
                <a:solidFill>
                  <a:srgbClr val="000000"/>
                </a:solidFill>
              </a:rPr>
              <a:t>на</a:t>
            </a:r>
            <a:r>
              <a:rPr kern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248" name="TextBox 5"/>
          <p:cNvSpPr txBox="1"/>
          <p:nvPr/>
        </p:nvSpPr>
        <p:spPr>
          <a:xfrm>
            <a:off x="6596063" y="1911350"/>
            <a:ext cx="4721225" cy="3322638"/>
          </a:xfrm>
          <a:prstGeom prst="rect">
            <a:avLst/>
          </a:prstGeom>
          <a:gradFill>
            <a:gsLst>
              <a:gs pos="0">
                <a:schemeClr val="accent2">
                  <a:hueOff val="-368864"/>
                  <a:lumOff val="24249"/>
                </a:schemeClr>
              </a:gs>
              <a:gs pos="50000">
                <a:srgbClr val="F5B093"/>
              </a:gs>
              <a:gs pos="100000">
                <a:schemeClr val="accent2">
                  <a:hueOff val="-353522"/>
                  <a:satOff val="5390"/>
                  <a:lumOff val="17469"/>
                </a:schemeClr>
              </a:gs>
            </a:gsLst>
            <a:lin ang="5400000"/>
          </a:gradFill>
          <a:ln w="6350">
            <a:solidFill>
              <a:schemeClr val="accent2"/>
            </a:solidFill>
            <a:miter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342900" indent="-342900" algn="ctr" fontAlgn="auto" hangingPunct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defRPr sz="2000"/>
            </a:pP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оставаться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в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поле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зрения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шаперона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/ИДК с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момента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уведомления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окончания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процедуры</a:t>
            </a:r>
            <a:endParaRPr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marL="342900" indent="-342900" algn="ctr" fontAlgn="auto" hangingPunct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defRPr sz="2000"/>
            </a:pP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предоставить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документ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,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удостоверяющий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личность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спортсмена</a:t>
            </a:r>
            <a:endParaRPr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marL="342900" indent="-342900" algn="ctr" fontAlgn="auto" hangingPunct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defRPr sz="2000"/>
            </a:pP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немедленно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явиться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на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пункт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marL="342900" indent="-342900" algn="ctr" fontAlgn="auto" hangingPunct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▪"/>
              <a:defRPr sz="2000"/>
            </a:pP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знать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и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соблюдать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требования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процедуры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допинг-контроля</a:t>
            </a:r>
            <a:endParaRPr sz="2000"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249" name="Заголовок 1"/>
          <p:cNvSpPr txBox="1"/>
          <p:nvPr/>
        </p:nvSpPr>
        <p:spPr>
          <a:xfrm>
            <a:off x="7820025" y="1457325"/>
            <a:ext cx="2185988" cy="4143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 algn="ctr" fontAlgn="auto" hangingPunct="0">
              <a:spcBef>
                <a:spcPts val="400"/>
              </a:spcBef>
              <a:spcAft>
                <a:spcPts val="0"/>
              </a:spcAft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500" kern="0" dirty="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Обязанности</a:t>
            </a:r>
            <a:r>
              <a:rPr sz="2500" kern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:</a:t>
            </a:r>
          </a:p>
        </p:txBody>
      </p:sp>
      <p:grpSp>
        <p:nvGrpSpPr>
          <p:cNvPr id="137223" name="Group 3"/>
          <p:cNvGrpSpPr>
            <a:grpSpLocks/>
          </p:cNvGrpSpPr>
          <p:nvPr/>
        </p:nvGrpSpPr>
        <p:grpSpPr bwMode="auto">
          <a:xfrm>
            <a:off x="5956300" y="1158875"/>
            <a:ext cx="442913" cy="90488"/>
            <a:chOff x="0" y="0"/>
            <a:chExt cx="442738" cy="91650"/>
          </a:xfrm>
        </p:grpSpPr>
        <p:sp>
          <p:nvSpPr>
            <p:cNvPr id="1250" name="Oval 4"/>
            <p:cNvSpPr/>
            <p:nvPr/>
          </p:nvSpPr>
          <p:spPr>
            <a:xfrm>
              <a:off x="0" y="0"/>
              <a:ext cx="92039" cy="91650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251" name="Oval 5"/>
            <p:cNvSpPr/>
            <p:nvPr/>
          </p:nvSpPr>
          <p:spPr>
            <a:xfrm>
              <a:off x="176143" y="0"/>
              <a:ext cx="90451" cy="91650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252" name="Oval 6"/>
            <p:cNvSpPr/>
            <p:nvPr/>
          </p:nvSpPr>
          <p:spPr>
            <a:xfrm>
              <a:off x="350699" y="0"/>
              <a:ext cx="92039" cy="91650"/>
            </a:xfrm>
            <a:prstGeom prst="ellipse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7224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254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255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7225" name="Parallelogram 36"/>
          <p:cNvGrpSpPr>
            <a:grpSpLocks/>
          </p:cNvGrpSpPr>
          <p:nvPr/>
        </p:nvGrpSpPr>
        <p:grpSpPr bwMode="auto">
          <a:xfrm>
            <a:off x="209550" y="342900"/>
            <a:ext cx="2735263" cy="265113"/>
            <a:chOff x="0" y="0"/>
            <a:chExt cx="2736392" cy="266611"/>
          </a:xfrm>
        </p:grpSpPr>
        <p:sp>
          <p:nvSpPr>
            <p:cNvPr id="1257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258" name="https://rusada.ru/"/>
            <p:cNvSpPr txBox="1"/>
            <p:nvPr/>
          </p:nvSpPr>
          <p:spPr>
            <a:xfrm>
              <a:off x="350983" y="4790"/>
              <a:ext cx="2034426" cy="257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221371" y="444012"/>
            <a:ext cx="6266577" cy="688200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02" name="Прямоугольник 5"/>
          <p:cNvSpPr txBox="1"/>
          <p:nvPr/>
        </p:nvSpPr>
        <p:spPr>
          <a:xfrm>
            <a:off x="3333750" y="469900"/>
            <a:ext cx="6764338" cy="5222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2000" b="1" u="sng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none" kern="0" dirty="0">
                <a:solidFill>
                  <a:schemeClr val="bg1"/>
                </a:solidFill>
                <a:latin typeface="Calibri"/>
                <a:ea typeface="+mn-ea"/>
                <a:cs typeface="Calibri"/>
                <a:sym typeface="Calibri"/>
              </a:rPr>
              <a:t>Уважительные причины для отсрочки</a:t>
            </a:r>
            <a:endParaRPr sz="2800" u="none" kern="0" dirty="0">
              <a:solidFill>
                <a:schemeClr val="bg1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38243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8244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961438" y="2264437"/>
            <a:ext cx="9102055" cy="55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98450" indent="-285750" fontAlgn="auto">
              <a:lnSpc>
                <a:spcPct val="130000"/>
              </a:lnSpc>
              <a:spcBef>
                <a:spcPts val="505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lang="ru-RU" sz="2000" spc="-1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оказание срочной медицинской помощи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354659" y="5391520"/>
            <a:ext cx="498306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окончание тренировочного процесса</a:t>
            </a:r>
          </a:p>
        </p:txBody>
      </p:sp>
      <p:pic>
        <p:nvPicPr>
          <p:cNvPr id="1382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13" y="1357313"/>
            <a:ext cx="439261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3640138"/>
            <a:ext cx="326548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9266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989740" y="1754226"/>
            <a:ext cx="3866855" cy="55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98450" indent="-285750" fontAlgn="auto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lang="ru-RU" sz="2000" spc="-1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участие в дальнейших стартах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270296" y="5133946"/>
            <a:ext cx="543606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переодевание в более комфортную одежду</a:t>
            </a:r>
          </a:p>
        </p:txBody>
      </p:sp>
      <p:pic>
        <p:nvPicPr>
          <p:cNvPr id="1392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13" y="3732213"/>
            <a:ext cx="40116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3"/>
          <a:srcRect t="6975" b="11140"/>
          <a:stretch>
            <a:fillRect/>
          </a:stretch>
        </p:blipFill>
        <p:spPr bwMode="auto">
          <a:xfrm>
            <a:off x="1423988" y="854075"/>
            <a:ext cx="37877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6"/>
          <p:cNvSpPr/>
          <p:nvPr/>
        </p:nvSpPr>
        <p:spPr>
          <a:xfrm>
            <a:off x="7442200" y="960438"/>
            <a:ext cx="3506788" cy="4937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03427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250" y="960438"/>
            <a:ext cx="3294063" cy="4937125"/>
          </a:xfrm>
        </p:spPr>
      </p:pic>
      <p:sp>
        <p:nvSpPr>
          <p:cNvPr id="444" name="TextBox 9"/>
          <p:cNvSpPr txBox="1"/>
          <p:nvPr/>
        </p:nvSpPr>
        <p:spPr>
          <a:xfrm>
            <a:off x="788988" y="506413"/>
            <a:ext cx="5864225" cy="11906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3600" b="1">
                <a:solidFill>
                  <a:srgbClr val="000000"/>
                </a:solidFill>
                <a:latin typeface="Calibri" pitchFamily="34" charset="0"/>
                <a:ea typeface="Montserrat SemiBold"/>
                <a:cs typeface="Montserrat SemiBold"/>
                <a:sym typeface="Montserrat SemiBold"/>
              </a:rPr>
              <a:t>Памятка по изменениям в Кодексе</a:t>
            </a:r>
          </a:p>
        </p:txBody>
      </p:sp>
      <p:grpSp>
        <p:nvGrpSpPr>
          <p:cNvPr id="103429" name="Group 10"/>
          <p:cNvGrpSpPr>
            <a:grpSpLocks/>
          </p:cNvGrpSpPr>
          <p:nvPr/>
        </p:nvGrpSpPr>
        <p:grpSpPr bwMode="auto">
          <a:xfrm>
            <a:off x="3454400" y="2212975"/>
            <a:ext cx="442913" cy="92075"/>
            <a:chOff x="0" y="0"/>
            <a:chExt cx="442738" cy="91650"/>
          </a:xfrm>
        </p:grpSpPr>
        <p:sp>
          <p:nvSpPr>
            <p:cNvPr id="445" name="Oval 11"/>
            <p:cNvSpPr/>
            <p:nvPr/>
          </p:nvSpPr>
          <p:spPr>
            <a:xfrm>
              <a:off x="0" y="0"/>
              <a:ext cx="92039" cy="91650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46" name="Oval 12"/>
            <p:cNvSpPr/>
            <p:nvPr/>
          </p:nvSpPr>
          <p:spPr>
            <a:xfrm>
              <a:off x="176143" y="0"/>
              <a:ext cx="90451" cy="91650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47" name="Oval 13"/>
            <p:cNvSpPr/>
            <p:nvPr/>
          </p:nvSpPr>
          <p:spPr>
            <a:xfrm>
              <a:off x="350699" y="0"/>
              <a:ext cx="92039" cy="916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00B050"/>
                  </a:solidFill>
                </a:defRPr>
              </a:pPr>
              <a:endParaRPr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03430" name="Group 17"/>
          <p:cNvGrpSpPr>
            <a:grpSpLocks/>
          </p:cNvGrpSpPr>
          <p:nvPr/>
        </p:nvGrpSpPr>
        <p:grpSpPr bwMode="auto">
          <a:xfrm>
            <a:off x="-757238" y="5334000"/>
            <a:ext cx="2524126" cy="1524000"/>
            <a:chOff x="0" y="0"/>
            <a:chExt cx="2524124" cy="1524000"/>
          </a:xfrm>
        </p:grpSpPr>
        <p:sp>
          <p:nvSpPr>
            <p:cNvPr id="449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50" name="Parallelogram 19"/>
            <p:cNvSpPr/>
            <p:nvPr/>
          </p:nvSpPr>
          <p:spPr>
            <a:xfrm flipH="1">
              <a:off x="0" y="0"/>
              <a:ext cx="1504950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452" name="Прямоугольник 2"/>
          <p:cNvSpPr/>
          <p:nvPr/>
        </p:nvSpPr>
        <p:spPr>
          <a:xfrm>
            <a:off x="8070850" y="0"/>
            <a:ext cx="4121150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03432" name="Parallelogram 36"/>
          <p:cNvGrpSpPr>
            <a:grpSpLocks/>
          </p:cNvGrpSpPr>
          <p:nvPr/>
        </p:nvGrpSpPr>
        <p:grpSpPr bwMode="auto">
          <a:xfrm>
            <a:off x="9194800" y="6381750"/>
            <a:ext cx="2736850" cy="266700"/>
            <a:chOff x="0" y="0"/>
            <a:chExt cx="2736392" cy="266611"/>
          </a:xfrm>
        </p:grpSpPr>
        <p:sp>
          <p:nvSpPr>
            <p:cNvPr id="453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54" name="https://rusada.ru/"/>
            <p:cNvSpPr txBox="1"/>
            <p:nvPr/>
          </p:nvSpPr>
          <p:spPr>
            <a:xfrm>
              <a:off x="350779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56" name="Прямоугольник 22"/>
          <p:cNvSpPr txBox="1"/>
          <p:nvPr/>
        </p:nvSpPr>
        <p:spPr>
          <a:xfrm>
            <a:off x="760413" y="2647950"/>
            <a:ext cx="6003925" cy="1487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Доступна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на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сайте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РУСАДА в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разделе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Кодекс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и МС</a:t>
            </a:r>
          </a:p>
        </p:txBody>
      </p:sp>
      <p:pic>
        <p:nvPicPr>
          <p:cNvPr id="103434" name="Новая заметка.jpeg" descr="Новая заметка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038" y="960438"/>
            <a:ext cx="4532312" cy="493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8" name="Текст"/>
          <p:cNvSpPr txBox="1"/>
          <p:nvPr/>
        </p:nvSpPr>
        <p:spPr>
          <a:xfrm>
            <a:off x="-1644650" y="-89106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4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950" y="440055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40290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220809" y="1419102"/>
            <a:ext cx="4200972" cy="956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55600" indent="-342900" fontAlgn="auto">
              <a:lnSpc>
                <a:spcPct val="130000"/>
              </a:lnSpc>
              <a:spcBef>
                <a:spcPts val="475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lang="ru-RU" sz="2000" spc="-15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забрать/найти</a:t>
            </a:r>
            <a:r>
              <a:rPr lang="ru-RU" sz="2000" spc="-13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документ,</a:t>
            </a:r>
            <a:r>
              <a:rPr lang="ru-RU" sz="2000" spc="-7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spc="-15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удостоверяющий</a:t>
            </a:r>
            <a:r>
              <a:rPr lang="ru-RU" sz="2000" spc="-9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его</a:t>
            </a:r>
            <a:r>
              <a:rPr lang="ru-RU" sz="2000" spc="-16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личность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481739" y="4853167"/>
            <a:ext cx="510889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поиск представителя и/или переводчика</a:t>
            </a:r>
          </a:p>
        </p:txBody>
      </p:sp>
      <p:pic>
        <p:nvPicPr>
          <p:cNvPr id="140293" name="Picture 4" descr="Open passport. id document male photo page legal sample international passport template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3" y="139700"/>
            <a:ext cx="45910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3321050"/>
            <a:ext cx="3325813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41314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434813" y="1610703"/>
            <a:ext cx="6551488" cy="556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55600" indent="-342900" fontAlgn="auto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частие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в церемонии </a:t>
            </a:r>
            <a:r>
              <a:rPr lang="ru-RU" sz="2000" spc="-5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награждения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2122414" y="4969016"/>
            <a:ext cx="531023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участие в пресс-конференции после соревнований</a:t>
            </a:r>
          </a:p>
        </p:txBody>
      </p:sp>
      <p:pic>
        <p:nvPicPr>
          <p:cNvPr id="141317" name="Picture 2" descr="Gold trophy prize cup on podium illustration Free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1177925"/>
            <a:ext cx="3009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663" y="3506788"/>
            <a:ext cx="30099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877424" y="604007"/>
            <a:ext cx="6904139" cy="1023457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42338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42339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634142" y="638682"/>
            <a:ext cx="7390701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Модификации для несовершеннолетних спортсменов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961438" y="3150963"/>
            <a:ext cx="395451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Возможность присутствия представителя  в течение всей процедуры отбора проб!</a:t>
            </a:r>
          </a:p>
        </p:txBody>
      </p:sp>
      <p:pic>
        <p:nvPicPr>
          <p:cNvPr id="142342" name="Picture 2" descr="Parents concept illustration Free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2076450"/>
            <a:ext cx="44386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Прямоугольник 2"/>
          <p:cNvSpPr/>
          <p:nvPr/>
        </p:nvSpPr>
        <p:spPr>
          <a:xfrm>
            <a:off x="0" y="1771650"/>
            <a:ext cx="12192000" cy="3032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89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43363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090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91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093" name="TextBox 3"/>
          <p:cNvSpPr/>
          <p:nvPr/>
        </p:nvSpPr>
        <p:spPr>
          <a:xfrm>
            <a:off x="0" y="2131154"/>
            <a:ext cx="12192000" cy="28361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  <a:reflection stA="52000" endPos="40000" dir="5400000" sy="-100000" algn="bl" rotWithShape="0"/>
          </a:effectLst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094" name="TextBox 13"/>
          <p:cNvSpPr txBox="1"/>
          <p:nvPr/>
        </p:nvSpPr>
        <p:spPr>
          <a:xfrm>
            <a:off x="3321050" y="2949575"/>
            <a:ext cx="10342563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r>
              <a:rPr lang="ru-RU" sz="3800" b="1">
                <a:solidFill>
                  <a:srgbClr val="FFFFFF"/>
                </a:solidFill>
                <a:latin typeface="Verdana" pitchFamily="34" charset="0"/>
                <a:cs typeface="Helvetica"/>
                <a:sym typeface="Verdana" pitchFamily="34" charset="0"/>
              </a:rPr>
              <a:t>Пулы тестирования</a:t>
            </a:r>
          </a:p>
        </p:txBody>
      </p:sp>
      <p:grpSp>
        <p:nvGrpSpPr>
          <p:cNvPr id="143366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095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096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1098" name="Straight Connector 9"/>
          <p:cNvSpPr/>
          <p:nvPr/>
        </p:nvSpPr>
        <p:spPr>
          <a:xfrm flipH="1" flipV="1">
            <a:off x="4159250" y="4073525"/>
            <a:ext cx="363061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Прямоугольник 2"/>
          <p:cNvSpPr/>
          <p:nvPr/>
        </p:nvSpPr>
        <p:spPr>
          <a:xfrm>
            <a:off x="3817938" y="757238"/>
            <a:ext cx="3556000" cy="5446712"/>
          </a:xfrm>
          <a:prstGeom prst="rect">
            <a:avLst/>
          </a:prstGeom>
          <a:solidFill>
            <a:srgbClr val="00B05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01" name="Прямоугольник 3"/>
          <p:cNvSpPr/>
          <p:nvPr/>
        </p:nvSpPr>
        <p:spPr>
          <a:xfrm>
            <a:off x="7754938" y="757238"/>
            <a:ext cx="3556000" cy="5446712"/>
          </a:xfrm>
          <a:prstGeom prst="rect">
            <a:avLst/>
          </a:prstGeom>
          <a:solidFill>
            <a:srgbClr val="00B05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02" name="Прямоугольник 5"/>
          <p:cNvSpPr txBox="1"/>
          <p:nvPr/>
        </p:nvSpPr>
        <p:spPr>
          <a:xfrm>
            <a:off x="4316413" y="163513"/>
            <a:ext cx="6764337" cy="3825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2000" b="1" u="sng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СПОРТСМЕН ПРЕДОСТАВЛЯЕТ ИНФОРМАЦИЮ, ЕСЛИ:</a:t>
            </a:r>
          </a:p>
        </p:txBody>
      </p:sp>
      <p:grpSp>
        <p:nvGrpSpPr>
          <p:cNvPr id="144388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0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0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106" name="Прямоугольник 12"/>
          <p:cNvSpPr/>
          <p:nvPr/>
        </p:nvSpPr>
        <p:spPr>
          <a:xfrm>
            <a:off x="3570288" y="2030413"/>
            <a:ext cx="3916362" cy="25257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07" name="Прямоугольник 13"/>
          <p:cNvSpPr/>
          <p:nvPr/>
        </p:nvSpPr>
        <p:spPr>
          <a:xfrm>
            <a:off x="7626350" y="2030413"/>
            <a:ext cx="3914775" cy="25257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44391" name="Рисунок 15" descr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088" y="2149475"/>
            <a:ext cx="1611312" cy="2287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4392" name="Рисунок 14" descr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775" y="2149475"/>
            <a:ext cx="1612900" cy="2284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4393" name="Рисунок 8" descr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5338" y="2149475"/>
            <a:ext cx="1603375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4394" name="Рисунок 7" descr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7650" y="2149475"/>
            <a:ext cx="1601788" cy="2282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44395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12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3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09" name="PpHeader"/>
          <p:cNvGrpSpPr>
            <a:grpSpLocks/>
          </p:cNvGrpSpPr>
          <p:nvPr/>
        </p:nvGrpSpPr>
        <p:grpSpPr bwMode="auto">
          <a:xfrm>
            <a:off x="12341225" y="-655638"/>
            <a:ext cx="1716088" cy="127000"/>
            <a:chOff x="0" y="0"/>
            <a:chExt cx="1716381" cy="127000"/>
          </a:xfrm>
        </p:grpSpPr>
        <p:sp>
          <p:nvSpPr>
            <p:cNvPr id="1116" name="Twitter"/>
            <p:cNvSpPr txBox="1"/>
            <p:nvPr/>
          </p:nvSpPr>
          <p:spPr>
            <a:xfrm>
              <a:off x="0" y="0"/>
              <a:ext cx="261983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800">
                  <a:solidFill>
                    <a:srgbClr val="D9D9D9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/>
                <a:t>Home</a:t>
              </a:r>
            </a:p>
          </p:txBody>
        </p:sp>
        <p:sp>
          <p:nvSpPr>
            <p:cNvPr id="1117" name="Icon 29"/>
            <p:cNvSpPr/>
            <p:nvPr/>
          </p:nvSpPr>
          <p:spPr>
            <a:xfrm>
              <a:off x="536667" y="3175"/>
              <a:ext cx="117495" cy="11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7" y="20110"/>
                  </a:moveTo>
                  <a:cubicBezTo>
                    <a:pt x="894" y="20110"/>
                    <a:pt x="745" y="20259"/>
                    <a:pt x="745" y="20483"/>
                  </a:cubicBezTo>
                  <a:lnTo>
                    <a:pt x="745" y="20855"/>
                  </a:lnTo>
                  <a:lnTo>
                    <a:pt x="20855" y="20855"/>
                  </a:lnTo>
                  <a:lnTo>
                    <a:pt x="20855" y="20483"/>
                  </a:lnTo>
                  <a:cubicBezTo>
                    <a:pt x="20855" y="20259"/>
                    <a:pt x="20706" y="20110"/>
                    <a:pt x="20483" y="20110"/>
                  </a:cubicBezTo>
                  <a:lnTo>
                    <a:pt x="1862" y="20110"/>
                  </a:lnTo>
                  <a:close/>
                  <a:moveTo>
                    <a:pt x="2607" y="18621"/>
                  </a:moveTo>
                  <a:cubicBezTo>
                    <a:pt x="2383" y="18621"/>
                    <a:pt x="2234" y="18770"/>
                    <a:pt x="2234" y="18993"/>
                  </a:cubicBezTo>
                  <a:lnTo>
                    <a:pt x="2234" y="19366"/>
                  </a:lnTo>
                  <a:lnTo>
                    <a:pt x="19366" y="19366"/>
                  </a:lnTo>
                  <a:lnTo>
                    <a:pt x="19366" y="18993"/>
                  </a:lnTo>
                  <a:cubicBezTo>
                    <a:pt x="19366" y="18770"/>
                    <a:pt x="19217" y="18621"/>
                    <a:pt x="18993" y="18621"/>
                  </a:cubicBezTo>
                  <a:lnTo>
                    <a:pt x="3352" y="18621"/>
                  </a:lnTo>
                  <a:close/>
                  <a:moveTo>
                    <a:pt x="4841" y="13407"/>
                  </a:moveTo>
                  <a:cubicBezTo>
                    <a:pt x="5065" y="13407"/>
                    <a:pt x="5214" y="13556"/>
                    <a:pt x="5214" y="13779"/>
                  </a:cubicBezTo>
                  <a:lnTo>
                    <a:pt x="5214" y="16759"/>
                  </a:lnTo>
                  <a:cubicBezTo>
                    <a:pt x="5214" y="16982"/>
                    <a:pt x="5065" y="17131"/>
                    <a:pt x="4841" y="17131"/>
                  </a:cubicBezTo>
                  <a:cubicBezTo>
                    <a:pt x="4618" y="17131"/>
                    <a:pt x="4469" y="16982"/>
                    <a:pt x="4469" y="16759"/>
                  </a:cubicBezTo>
                  <a:lnTo>
                    <a:pt x="4469" y="13779"/>
                  </a:lnTo>
                  <a:cubicBezTo>
                    <a:pt x="4469" y="13556"/>
                    <a:pt x="4618" y="13407"/>
                    <a:pt x="4841" y="13407"/>
                  </a:cubicBezTo>
                  <a:close/>
                  <a:moveTo>
                    <a:pt x="10800" y="10428"/>
                  </a:moveTo>
                  <a:cubicBezTo>
                    <a:pt x="11023" y="10428"/>
                    <a:pt x="11172" y="10577"/>
                    <a:pt x="11172" y="10800"/>
                  </a:cubicBezTo>
                  <a:lnTo>
                    <a:pt x="11172" y="16759"/>
                  </a:lnTo>
                  <a:cubicBezTo>
                    <a:pt x="11172" y="16982"/>
                    <a:pt x="11023" y="17131"/>
                    <a:pt x="10800" y="17131"/>
                  </a:cubicBezTo>
                  <a:cubicBezTo>
                    <a:pt x="10576" y="17131"/>
                    <a:pt x="10428" y="16982"/>
                    <a:pt x="10428" y="16759"/>
                  </a:cubicBezTo>
                  <a:lnTo>
                    <a:pt x="10428" y="10800"/>
                  </a:lnTo>
                  <a:cubicBezTo>
                    <a:pt x="10428" y="10577"/>
                    <a:pt x="10576" y="10428"/>
                    <a:pt x="10800" y="10428"/>
                  </a:cubicBezTo>
                  <a:close/>
                  <a:moveTo>
                    <a:pt x="12662" y="8193"/>
                  </a:moveTo>
                  <a:lnTo>
                    <a:pt x="12662" y="17876"/>
                  </a:lnTo>
                  <a:lnTo>
                    <a:pt x="14897" y="17876"/>
                  </a:lnTo>
                  <a:lnTo>
                    <a:pt x="14897" y="8193"/>
                  </a:lnTo>
                  <a:close/>
                  <a:moveTo>
                    <a:pt x="6703" y="8193"/>
                  </a:moveTo>
                  <a:lnTo>
                    <a:pt x="6703" y="17876"/>
                  </a:lnTo>
                  <a:lnTo>
                    <a:pt x="8938" y="17876"/>
                  </a:lnTo>
                  <a:lnTo>
                    <a:pt x="8938" y="8193"/>
                  </a:lnTo>
                  <a:close/>
                  <a:moveTo>
                    <a:pt x="16759" y="7448"/>
                  </a:moveTo>
                  <a:cubicBezTo>
                    <a:pt x="16982" y="7448"/>
                    <a:pt x="17131" y="7597"/>
                    <a:pt x="17131" y="7821"/>
                  </a:cubicBezTo>
                  <a:lnTo>
                    <a:pt x="17131" y="16759"/>
                  </a:lnTo>
                  <a:cubicBezTo>
                    <a:pt x="17131" y="16982"/>
                    <a:pt x="16982" y="17131"/>
                    <a:pt x="16759" y="17131"/>
                  </a:cubicBezTo>
                  <a:cubicBezTo>
                    <a:pt x="16535" y="17131"/>
                    <a:pt x="16386" y="16982"/>
                    <a:pt x="16386" y="16759"/>
                  </a:cubicBezTo>
                  <a:lnTo>
                    <a:pt x="16386" y="7821"/>
                  </a:lnTo>
                  <a:cubicBezTo>
                    <a:pt x="16386" y="7597"/>
                    <a:pt x="16535" y="7448"/>
                    <a:pt x="16759" y="7448"/>
                  </a:cubicBezTo>
                  <a:close/>
                  <a:moveTo>
                    <a:pt x="10800" y="7448"/>
                  </a:moveTo>
                  <a:cubicBezTo>
                    <a:pt x="11023" y="7448"/>
                    <a:pt x="11172" y="7597"/>
                    <a:pt x="11172" y="7821"/>
                  </a:cubicBezTo>
                  <a:lnTo>
                    <a:pt x="11172" y="9310"/>
                  </a:lnTo>
                  <a:cubicBezTo>
                    <a:pt x="11172" y="9534"/>
                    <a:pt x="11023" y="9683"/>
                    <a:pt x="10800" y="9683"/>
                  </a:cubicBezTo>
                  <a:cubicBezTo>
                    <a:pt x="10576" y="9683"/>
                    <a:pt x="10428" y="9534"/>
                    <a:pt x="10428" y="9310"/>
                  </a:cubicBezTo>
                  <a:lnTo>
                    <a:pt x="10428" y="7821"/>
                  </a:lnTo>
                  <a:cubicBezTo>
                    <a:pt x="10428" y="7597"/>
                    <a:pt x="10576" y="7448"/>
                    <a:pt x="10800" y="7448"/>
                  </a:cubicBezTo>
                  <a:close/>
                  <a:moveTo>
                    <a:pt x="4841" y="7448"/>
                  </a:moveTo>
                  <a:cubicBezTo>
                    <a:pt x="5065" y="7448"/>
                    <a:pt x="5214" y="7597"/>
                    <a:pt x="5214" y="7821"/>
                  </a:cubicBezTo>
                  <a:lnTo>
                    <a:pt x="5214" y="12290"/>
                  </a:lnTo>
                  <a:cubicBezTo>
                    <a:pt x="5214" y="12513"/>
                    <a:pt x="5065" y="12662"/>
                    <a:pt x="4841" y="12662"/>
                  </a:cubicBezTo>
                  <a:cubicBezTo>
                    <a:pt x="4618" y="12662"/>
                    <a:pt x="4469" y="12513"/>
                    <a:pt x="4469" y="12290"/>
                  </a:cubicBezTo>
                  <a:lnTo>
                    <a:pt x="4469" y="7821"/>
                  </a:lnTo>
                  <a:cubicBezTo>
                    <a:pt x="4469" y="7597"/>
                    <a:pt x="4618" y="7448"/>
                    <a:pt x="4841" y="7448"/>
                  </a:cubicBezTo>
                  <a:close/>
                  <a:moveTo>
                    <a:pt x="15641" y="6703"/>
                  </a:moveTo>
                  <a:lnTo>
                    <a:pt x="15641" y="17876"/>
                  </a:lnTo>
                  <a:lnTo>
                    <a:pt x="17876" y="17876"/>
                  </a:lnTo>
                  <a:lnTo>
                    <a:pt x="17876" y="6703"/>
                  </a:lnTo>
                  <a:close/>
                  <a:moveTo>
                    <a:pt x="12662" y="6703"/>
                  </a:moveTo>
                  <a:lnTo>
                    <a:pt x="12662" y="7448"/>
                  </a:lnTo>
                  <a:lnTo>
                    <a:pt x="14897" y="7448"/>
                  </a:lnTo>
                  <a:lnTo>
                    <a:pt x="14897" y="6703"/>
                  </a:lnTo>
                  <a:close/>
                  <a:moveTo>
                    <a:pt x="9683" y="6703"/>
                  </a:moveTo>
                  <a:lnTo>
                    <a:pt x="9683" y="17876"/>
                  </a:lnTo>
                  <a:lnTo>
                    <a:pt x="11917" y="17876"/>
                  </a:lnTo>
                  <a:lnTo>
                    <a:pt x="11917" y="6703"/>
                  </a:lnTo>
                  <a:close/>
                  <a:moveTo>
                    <a:pt x="6703" y="6703"/>
                  </a:moveTo>
                  <a:lnTo>
                    <a:pt x="6703" y="7448"/>
                  </a:lnTo>
                  <a:lnTo>
                    <a:pt x="8938" y="7448"/>
                  </a:lnTo>
                  <a:lnTo>
                    <a:pt x="8938" y="6703"/>
                  </a:lnTo>
                  <a:close/>
                  <a:moveTo>
                    <a:pt x="3724" y="6703"/>
                  </a:moveTo>
                  <a:lnTo>
                    <a:pt x="3724" y="17876"/>
                  </a:lnTo>
                  <a:lnTo>
                    <a:pt x="5959" y="17876"/>
                  </a:lnTo>
                  <a:lnTo>
                    <a:pt x="5959" y="6703"/>
                  </a:lnTo>
                  <a:close/>
                  <a:moveTo>
                    <a:pt x="2234" y="5214"/>
                  </a:moveTo>
                  <a:lnTo>
                    <a:pt x="2234" y="5586"/>
                  </a:lnTo>
                  <a:cubicBezTo>
                    <a:pt x="2234" y="5810"/>
                    <a:pt x="2383" y="5959"/>
                    <a:pt x="2607" y="5959"/>
                  </a:cubicBezTo>
                  <a:lnTo>
                    <a:pt x="18993" y="5959"/>
                  </a:lnTo>
                  <a:cubicBezTo>
                    <a:pt x="19217" y="5959"/>
                    <a:pt x="19365" y="5810"/>
                    <a:pt x="19365" y="5586"/>
                  </a:cubicBezTo>
                  <a:lnTo>
                    <a:pt x="19365" y="5214"/>
                  </a:lnTo>
                  <a:close/>
                  <a:moveTo>
                    <a:pt x="10800" y="2234"/>
                  </a:moveTo>
                  <a:cubicBezTo>
                    <a:pt x="10576" y="2234"/>
                    <a:pt x="10428" y="2383"/>
                    <a:pt x="10428" y="2607"/>
                  </a:cubicBezTo>
                  <a:cubicBezTo>
                    <a:pt x="10428" y="2830"/>
                    <a:pt x="10576" y="2979"/>
                    <a:pt x="10800" y="2979"/>
                  </a:cubicBezTo>
                  <a:cubicBezTo>
                    <a:pt x="11023" y="2979"/>
                    <a:pt x="11172" y="2830"/>
                    <a:pt x="11172" y="2607"/>
                  </a:cubicBezTo>
                  <a:cubicBezTo>
                    <a:pt x="11172" y="2383"/>
                    <a:pt x="11023" y="2234"/>
                    <a:pt x="10800" y="2234"/>
                  </a:cubicBezTo>
                  <a:close/>
                  <a:moveTo>
                    <a:pt x="10800" y="1490"/>
                  </a:moveTo>
                  <a:cubicBezTo>
                    <a:pt x="11433" y="1490"/>
                    <a:pt x="11917" y="1974"/>
                    <a:pt x="11917" y="2607"/>
                  </a:cubicBezTo>
                  <a:cubicBezTo>
                    <a:pt x="11917" y="3240"/>
                    <a:pt x="11433" y="3724"/>
                    <a:pt x="10800" y="3724"/>
                  </a:cubicBezTo>
                  <a:cubicBezTo>
                    <a:pt x="10167" y="3724"/>
                    <a:pt x="9683" y="3240"/>
                    <a:pt x="9683" y="2607"/>
                  </a:cubicBezTo>
                  <a:cubicBezTo>
                    <a:pt x="9683" y="1974"/>
                    <a:pt x="10167" y="1490"/>
                    <a:pt x="10800" y="1490"/>
                  </a:cubicBezTo>
                  <a:close/>
                  <a:moveTo>
                    <a:pt x="10800" y="745"/>
                  </a:moveTo>
                  <a:lnTo>
                    <a:pt x="745" y="3650"/>
                  </a:lnTo>
                  <a:lnTo>
                    <a:pt x="745" y="4097"/>
                  </a:lnTo>
                  <a:cubicBezTo>
                    <a:pt x="745" y="4320"/>
                    <a:pt x="894" y="4469"/>
                    <a:pt x="1117" y="4469"/>
                  </a:cubicBezTo>
                  <a:lnTo>
                    <a:pt x="20483" y="4469"/>
                  </a:lnTo>
                  <a:cubicBezTo>
                    <a:pt x="20706" y="4469"/>
                    <a:pt x="20855" y="4320"/>
                    <a:pt x="20855" y="4097"/>
                  </a:cubicBezTo>
                  <a:lnTo>
                    <a:pt x="20855" y="3612"/>
                  </a:lnTo>
                  <a:close/>
                  <a:moveTo>
                    <a:pt x="10688" y="0"/>
                  </a:moveTo>
                  <a:cubicBezTo>
                    <a:pt x="10763" y="0"/>
                    <a:pt x="10837" y="0"/>
                    <a:pt x="10912" y="0"/>
                  </a:cubicBezTo>
                  <a:lnTo>
                    <a:pt x="21339" y="2979"/>
                  </a:lnTo>
                  <a:cubicBezTo>
                    <a:pt x="21488" y="3054"/>
                    <a:pt x="21600" y="3203"/>
                    <a:pt x="21600" y="3352"/>
                  </a:cubicBezTo>
                  <a:lnTo>
                    <a:pt x="21600" y="4097"/>
                  </a:lnTo>
                  <a:cubicBezTo>
                    <a:pt x="21600" y="4730"/>
                    <a:pt x="21116" y="5214"/>
                    <a:pt x="20483" y="5214"/>
                  </a:cubicBezTo>
                  <a:lnTo>
                    <a:pt x="20110" y="5214"/>
                  </a:lnTo>
                  <a:lnTo>
                    <a:pt x="20110" y="5586"/>
                  </a:lnTo>
                  <a:cubicBezTo>
                    <a:pt x="20110" y="6219"/>
                    <a:pt x="19626" y="6703"/>
                    <a:pt x="18993" y="6703"/>
                  </a:cubicBezTo>
                  <a:lnTo>
                    <a:pt x="18621" y="6703"/>
                  </a:lnTo>
                  <a:lnTo>
                    <a:pt x="18621" y="17876"/>
                  </a:lnTo>
                  <a:lnTo>
                    <a:pt x="18993" y="17876"/>
                  </a:lnTo>
                  <a:cubicBezTo>
                    <a:pt x="19626" y="17876"/>
                    <a:pt x="20110" y="18360"/>
                    <a:pt x="20110" y="18993"/>
                  </a:cubicBezTo>
                  <a:lnTo>
                    <a:pt x="20110" y="19366"/>
                  </a:lnTo>
                  <a:lnTo>
                    <a:pt x="20483" y="19366"/>
                  </a:lnTo>
                  <a:cubicBezTo>
                    <a:pt x="21116" y="19366"/>
                    <a:pt x="21600" y="19850"/>
                    <a:pt x="21600" y="20483"/>
                  </a:cubicBezTo>
                  <a:lnTo>
                    <a:pt x="21600" y="21228"/>
                  </a:lnTo>
                  <a:cubicBezTo>
                    <a:pt x="21600" y="21451"/>
                    <a:pt x="21451" y="21600"/>
                    <a:pt x="21228" y="21600"/>
                  </a:cubicBezTo>
                  <a:lnTo>
                    <a:pt x="372" y="21600"/>
                  </a:lnTo>
                  <a:cubicBezTo>
                    <a:pt x="149" y="21600"/>
                    <a:pt x="0" y="21451"/>
                    <a:pt x="0" y="21228"/>
                  </a:cubicBezTo>
                  <a:lnTo>
                    <a:pt x="0" y="20483"/>
                  </a:lnTo>
                  <a:cubicBezTo>
                    <a:pt x="0" y="19850"/>
                    <a:pt x="484" y="19366"/>
                    <a:pt x="1117" y="19366"/>
                  </a:cubicBezTo>
                  <a:lnTo>
                    <a:pt x="1490" y="19366"/>
                  </a:lnTo>
                  <a:lnTo>
                    <a:pt x="1490" y="18993"/>
                  </a:lnTo>
                  <a:cubicBezTo>
                    <a:pt x="1490" y="18360"/>
                    <a:pt x="1974" y="17876"/>
                    <a:pt x="2607" y="17876"/>
                  </a:cubicBezTo>
                  <a:lnTo>
                    <a:pt x="2979" y="17876"/>
                  </a:lnTo>
                  <a:lnTo>
                    <a:pt x="2979" y="6703"/>
                  </a:lnTo>
                  <a:lnTo>
                    <a:pt x="2607" y="6703"/>
                  </a:lnTo>
                  <a:cubicBezTo>
                    <a:pt x="1974" y="6703"/>
                    <a:pt x="1490" y="6219"/>
                    <a:pt x="1490" y="5586"/>
                  </a:cubicBezTo>
                  <a:lnTo>
                    <a:pt x="1490" y="5214"/>
                  </a:lnTo>
                  <a:lnTo>
                    <a:pt x="1117" y="5214"/>
                  </a:lnTo>
                  <a:cubicBezTo>
                    <a:pt x="484" y="5214"/>
                    <a:pt x="0" y="4730"/>
                    <a:pt x="0" y="4097"/>
                  </a:cubicBezTo>
                  <a:lnTo>
                    <a:pt x="0" y="3352"/>
                  </a:lnTo>
                  <a:cubicBezTo>
                    <a:pt x="0" y="3203"/>
                    <a:pt x="112" y="3054"/>
                    <a:pt x="261" y="2979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8" name="Icon 35"/>
            <p:cNvSpPr/>
            <p:nvPr/>
          </p:nvSpPr>
          <p:spPr>
            <a:xfrm>
              <a:off x="890740" y="4763"/>
              <a:ext cx="11749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5014"/>
                    <a:pt x="0" y="11186"/>
                  </a:cubicBezTo>
                  <a:lnTo>
                    <a:pt x="0" y="12729"/>
                  </a:lnTo>
                  <a:cubicBezTo>
                    <a:pt x="0" y="15351"/>
                    <a:pt x="1974" y="17511"/>
                    <a:pt x="4469" y="17704"/>
                  </a:cubicBezTo>
                  <a:lnTo>
                    <a:pt x="4469" y="18129"/>
                  </a:lnTo>
                  <a:cubicBezTo>
                    <a:pt x="4469" y="18784"/>
                    <a:pt x="4953" y="19286"/>
                    <a:pt x="5586" y="19286"/>
                  </a:cubicBezTo>
                  <a:cubicBezTo>
                    <a:pt x="6219" y="19286"/>
                    <a:pt x="6703" y="18784"/>
                    <a:pt x="6703" y="18129"/>
                  </a:cubicBezTo>
                  <a:lnTo>
                    <a:pt x="6703" y="7329"/>
                  </a:lnTo>
                  <a:cubicBezTo>
                    <a:pt x="6703" y="6673"/>
                    <a:pt x="6219" y="6171"/>
                    <a:pt x="5586" y="6171"/>
                  </a:cubicBezTo>
                  <a:cubicBezTo>
                    <a:pt x="4953" y="6171"/>
                    <a:pt x="4469" y="6673"/>
                    <a:pt x="4469" y="7329"/>
                  </a:cubicBezTo>
                  <a:lnTo>
                    <a:pt x="4469" y="7753"/>
                  </a:lnTo>
                  <a:cubicBezTo>
                    <a:pt x="2942" y="7869"/>
                    <a:pt x="1639" y="8717"/>
                    <a:pt x="819" y="9951"/>
                  </a:cubicBezTo>
                  <a:cubicBezTo>
                    <a:pt x="1415" y="4783"/>
                    <a:pt x="5661" y="771"/>
                    <a:pt x="10800" y="771"/>
                  </a:cubicBezTo>
                  <a:cubicBezTo>
                    <a:pt x="15939" y="771"/>
                    <a:pt x="20185" y="4783"/>
                    <a:pt x="20781" y="9951"/>
                  </a:cubicBezTo>
                  <a:cubicBezTo>
                    <a:pt x="19961" y="8717"/>
                    <a:pt x="18658" y="7869"/>
                    <a:pt x="17131" y="7753"/>
                  </a:cubicBezTo>
                  <a:lnTo>
                    <a:pt x="17131" y="7329"/>
                  </a:lnTo>
                  <a:cubicBezTo>
                    <a:pt x="17131" y="6673"/>
                    <a:pt x="16647" y="6171"/>
                    <a:pt x="16014" y="6171"/>
                  </a:cubicBezTo>
                  <a:cubicBezTo>
                    <a:pt x="15381" y="6171"/>
                    <a:pt x="14897" y="6673"/>
                    <a:pt x="14897" y="7329"/>
                  </a:cubicBezTo>
                  <a:lnTo>
                    <a:pt x="14897" y="18129"/>
                  </a:lnTo>
                  <a:cubicBezTo>
                    <a:pt x="14897" y="18784"/>
                    <a:pt x="15381" y="19286"/>
                    <a:pt x="16014" y="19286"/>
                  </a:cubicBezTo>
                  <a:cubicBezTo>
                    <a:pt x="16647" y="19286"/>
                    <a:pt x="17131" y="18784"/>
                    <a:pt x="17131" y="18129"/>
                  </a:cubicBezTo>
                  <a:lnTo>
                    <a:pt x="17131" y="17704"/>
                  </a:lnTo>
                  <a:cubicBezTo>
                    <a:pt x="18695" y="17589"/>
                    <a:pt x="20073" y="16663"/>
                    <a:pt x="20855" y="15351"/>
                  </a:cubicBezTo>
                  <a:lnTo>
                    <a:pt x="20855" y="17357"/>
                  </a:lnTo>
                  <a:cubicBezTo>
                    <a:pt x="20855" y="18167"/>
                    <a:pt x="20632" y="18823"/>
                    <a:pt x="20185" y="19286"/>
                  </a:cubicBezTo>
                  <a:cubicBezTo>
                    <a:pt x="19440" y="20057"/>
                    <a:pt x="18248" y="20057"/>
                    <a:pt x="18248" y="20057"/>
                  </a:cubicBezTo>
                  <a:lnTo>
                    <a:pt x="12588" y="20057"/>
                  </a:lnTo>
                  <a:cubicBezTo>
                    <a:pt x="12439" y="19594"/>
                    <a:pt x="12029" y="19286"/>
                    <a:pt x="11545" y="19286"/>
                  </a:cubicBezTo>
                  <a:lnTo>
                    <a:pt x="10055" y="19286"/>
                  </a:lnTo>
                  <a:cubicBezTo>
                    <a:pt x="9422" y="19286"/>
                    <a:pt x="8938" y="19787"/>
                    <a:pt x="8938" y="20443"/>
                  </a:cubicBezTo>
                  <a:cubicBezTo>
                    <a:pt x="8938" y="21099"/>
                    <a:pt x="9422" y="21600"/>
                    <a:pt x="10055" y="21600"/>
                  </a:cubicBezTo>
                  <a:lnTo>
                    <a:pt x="11545" y="21600"/>
                  </a:lnTo>
                  <a:cubicBezTo>
                    <a:pt x="12029" y="21600"/>
                    <a:pt x="12439" y="21291"/>
                    <a:pt x="12588" y="20829"/>
                  </a:cubicBezTo>
                  <a:lnTo>
                    <a:pt x="18248" y="20829"/>
                  </a:lnTo>
                  <a:cubicBezTo>
                    <a:pt x="18397" y="20829"/>
                    <a:pt x="19738" y="20790"/>
                    <a:pt x="20706" y="19826"/>
                  </a:cubicBezTo>
                  <a:cubicBezTo>
                    <a:pt x="21302" y="19209"/>
                    <a:pt x="21600" y="18399"/>
                    <a:pt x="21600" y="17357"/>
                  </a:cubicBezTo>
                  <a:lnTo>
                    <a:pt x="21600" y="11186"/>
                  </a:lnTo>
                  <a:cubicBezTo>
                    <a:pt x="21600" y="5014"/>
                    <a:pt x="16759" y="0"/>
                    <a:pt x="10800" y="0"/>
                  </a:cubicBezTo>
                  <a:close/>
                  <a:moveTo>
                    <a:pt x="5214" y="7329"/>
                  </a:moveTo>
                  <a:cubicBezTo>
                    <a:pt x="5214" y="7097"/>
                    <a:pt x="5363" y="6943"/>
                    <a:pt x="5586" y="6943"/>
                  </a:cubicBezTo>
                  <a:cubicBezTo>
                    <a:pt x="5810" y="6943"/>
                    <a:pt x="5959" y="7097"/>
                    <a:pt x="5959" y="7329"/>
                  </a:cubicBezTo>
                  <a:lnTo>
                    <a:pt x="5959" y="18129"/>
                  </a:lnTo>
                  <a:cubicBezTo>
                    <a:pt x="5959" y="18360"/>
                    <a:pt x="5810" y="18514"/>
                    <a:pt x="5586" y="18514"/>
                  </a:cubicBezTo>
                  <a:cubicBezTo>
                    <a:pt x="5363" y="18514"/>
                    <a:pt x="5214" y="18360"/>
                    <a:pt x="5214" y="18129"/>
                  </a:cubicBezTo>
                  <a:lnTo>
                    <a:pt x="5214" y="7329"/>
                  </a:lnTo>
                  <a:close/>
                  <a:moveTo>
                    <a:pt x="931" y="11610"/>
                  </a:moveTo>
                  <a:lnTo>
                    <a:pt x="1862" y="11610"/>
                  </a:lnTo>
                  <a:cubicBezTo>
                    <a:pt x="2086" y="11610"/>
                    <a:pt x="2234" y="11456"/>
                    <a:pt x="2234" y="11224"/>
                  </a:cubicBezTo>
                  <a:cubicBezTo>
                    <a:pt x="2234" y="10993"/>
                    <a:pt x="2086" y="10839"/>
                    <a:pt x="1862" y="10839"/>
                  </a:cubicBezTo>
                  <a:lnTo>
                    <a:pt x="1192" y="10839"/>
                  </a:lnTo>
                  <a:cubicBezTo>
                    <a:pt x="1825" y="9527"/>
                    <a:pt x="3054" y="8640"/>
                    <a:pt x="4469" y="8524"/>
                  </a:cubicBezTo>
                  <a:lnTo>
                    <a:pt x="4469" y="16971"/>
                  </a:lnTo>
                  <a:cubicBezTo>
                    <a:pt x="3054" y="16856"/>
                    <a:pt x="1825" y="15930"/>
                    <a:pt x="1192" y="14696"/>
                  </a:cubicBezTo>
                  <a:lnTo>
                    <a:pt x="1862" y="14696"/>
                  </a:lnTo>
                  <a:cubicBezTo>
                    <a:pt x="2086" y="14696"/>
                    <a:pt x="2234" y="14541"/>
                    <a:pt x="2234" y="14310"/>
                  </a:cubicBezTo>
                  <a:cubicBezTo>
                    <a:pt x="2234" y="14078"/>
                    <a:pt x="2086" y="13924"/>
                    <a:pt x="1862" y="13924"/>
                  </a:cubicBezTo>
                  <a:lnTo>
                    <a:pt x="894" y="13924"/>
                  </a:lnTo>
                  <a:cubicBezTo>
                    <a:pt x="819" y="13693"/>
                    <a:pt x="782" y="13423"/>
                    <a:pt x="745" y="13153"/>
                  </a:cubicBezTo>
                  <a:lnTo>
                    <a:pt x="3352" y="13153"/>
                  </a:lnTo>
                  <a:cubicBezTo>
                    <a:pt x="3575" y="13153"/>
                    <a:pt x="3724" y="12998"/>
                    <a:pt x="3724" y="12767"/>
                  </a:cubicBezTo>
                  <a:cubicBezTo>
                    <a:pt x="3724" y="12536"/>
                    <a:pt x="3575" y="12381"/>
                    <a:pt x="3352" y="12381"/>
                  </a:cubicBezTo>
                  <a:lnTo>
                    <a:pt x="782" y="12381"/>
                  </a:lnTo>
                  <a:cubicBezTo>
                    <a:pt x="819" y="12111"/>
                    <a:pt x="857" y="11841"/>
                    <a:pt x="931" y="11610"/>
                  </a:cubicBezTo>
                  <a:close/>
                  <a:moveTo>
                    <a:pt x="16386" y="18129"/>
                  </a:moveTo>
                  <a:cubicBezTo>
                    <a:pt x="16386" y="18360"/>
                    <a:pt x="16237" y="18514"/>
                    <a:pt x="16014" y="18514"/>
                  </a:cubicBezTo>
                  <a:cubicBezTo>
                    <a:pt x="15790" y="18514"/>
                    <a:pt x="15641" y="18360"/>
                    <a:pt x="15641" y="18129"/>
                  </a:cubicBezTo>
                  <a:lnTo>
                    <a:pt x="15641" y="7329"/>
                  </a:lnTo>
                  <a:cubicBezTo>
                    <a:pt x="15641" y="7097"/>
                    <a:pt x="15790" y="6943"/>
                    <a:pt x="16014" y="6943"/>
                  </a:cubicBezTo>
                  <a:cubicBezTo>
                    <a:pt x="16237" y="6943"/>
                    <a:pt x="16386" y="7097"/>
                    <a:pt x="16386" y="7329"/>
                  </a:cubicBezTo>
                  <a:lnTo>
                    <a:pt x="16386" y="18129"/>
                  </a:lnTo>
                  <a:close/>
                  <a:moveTo>
                    <a:pt x="11545" y="20829"/>
                  </a:moveTo>
                  <a:lnTo>
                    <a:pt x="10055" y="20829"/>
                  </a:lnTo>
                  <a:cubicBezTo>
                    <a:pt x="9832" y="20829"/>
                    <a:pt x="9683" y="20674"/>
                    <a:pt x="9683" y="20443"/>
                  </a:cubicBezTo>
                  <a:cubicBezTo>
                    <a:pt x="9683" y="20211"/>
                    <a:pt x="9832" y="20057"/>
                    <a:pt x="10055" y="20057"/>
                  </a:cubicBezTo>
                  <a:lnTo>
                    <a:pt x="11545" y="20057"/>
                  </a:lnTo>
                  <a:cubicBezTo>
                    <a:pt x="11768" y="20057"/>
                    <a:pt x="11917" y="20211"/>
                    <a:pt x="11917" y="20443"/>
                  </a:cubicBezTo>
                  <a:cubicBezTo>
                    <a:pt x="11917" y="20674"/>
                    <a:pt x="11768" y="20829"/>
                    <a:pt x="11545" y="20829"/>
                  </a:cubicBezTo>
                  <a:close/>
                  <a:moveTo>
                    <a:pt x="18248" y="12343"/>
                  </a:moveTo>
                  <a:cubicBezTo>
                    <a:pt x="18025" y="12343"/>
                    <a:pt x="17876" y="12497"/>
                    <a:pt x="17876" y="12729"/>
                  </a:cubicBezTo>
                  <a:cubicBezTo>
                    <a:pt x="17876" y="12960"/>
                    <a:pt x="18025" y="13114"/>
                    <a:pt x="18248" y="13114"/>
                  </a:cubicBezTo>
                  <a:lnTo>
                    <a:pt x="20818" y="13114"/>
                  </a:lnTo>
                  <a:cubicBezTo>
                    <a:pt x="20781" y="13384"/>
                    <a:pt x="20743" y="13654"/>
                    <a:pt x="20669" y="13886"/>
                  </a:cubicBezTo>
                  <a:lnTo>
                    <a:pt x="19738" y="13886"/>
                  </a:lnTo>
                  <a:cubicBezTo>
                    <a:pt x="19514" y="13886"/>
                    <a:pt x="19366" y="14040"/>
                    <a:pt x="19366" y="14271"/>
                  </a:cubicBezTo>
                  <a:cubicBezTo>
                    <a:pt x="19366" y="14503"/>
                    <a:pt x="19514" y="14657"/>
                    <a:pt x="19738" y="14657"/>
                  </a:cubicBezTo>
                  <a:lnTo>
                    <a:pt x="20408" y="14657"/>
                  </a:lnTo>
                  <a:cubicBezTo>
                    <a:pt x="19775" y="15930"/>
                    <a:pt x="18546" y="16817"/>
                    <a:pt x="17131" y="16933"/>
                  </a:cubicBezTo>
                  <a:lnTo>
                    <a:pt x="17131" y="8524"/>
                  </a:lnTo>
                  <a:cubicBezTo>
                    <a:pt x="18546" y="8640"/>
                    <a:pt x="19775" y="9566"/>
                    <a:pt x="20408" y="10800"/>
                  </a:cubicBezTo>
                  <a:lnTo>
                    <a:pt x="19738" y="10800"/>
                  </a:lnTo>
                  <a:cubicBezTo>
                    <a:pt x="19514" y="10800"/>
                    <a:pt x="19366" y="10954"/>
                    <a:pt x="19366" y="11186"/>
                  </a:cubicBezTo>
                  <a:cubicBezTo>
                    <a:pt x="19366" y="11417"/>
                    <a:pt x="19514" y="11571"/>
                    <a:pt x="19738" y="11571"/>
                  </a:cubicBezTo>
                  <a:lnTo>
                    <a:pt x="20706" y="11571"/>
                  </a:lnTo>
                  <a:cubicBezTo>
                    <a:pt x="20781" y="11803"/>
                    <a:pt x="20818" y="12073"/>
                    <a:pt x="20855" y="12343"/>
                  </a:cubicBezTo>
                  <a:lnTo>
                    <a:pt x="18248" y="12343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19" name="Icon 8"/>
            <p:cNvSpPr/>
            <p:nvPr/>
          </p:nvSpPr>
          <p:spPr>
            <a:xfrm>
              <a:off x="1598886" y="11113"/>
              <a:ext cx="11749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2" y="17280"/>
                  </a:moveTo>
                  <a:cubicBezTo>
                    <a:pt x="3575" y="17280"/>
                    <a:pt x="3724" y="17453"/>
                    <a:pt x="3724" y="17712"/>
                  </a:cubicBezTo>
                  <a:lnTo>
                    <a:pt x="3724" y="19440"/>
                  </a:lnTo>
                  <a:cubicBezTo>
                    <a:pt x="3724" y="19699"/>
                    <a:pt x="3575" y="19872"/>
                    <a:pt x="3352" y="19872"/>
                  </a:cubicBezTo>
                  <a:cubicBezTo>
                    <a:pt x="3128" y="19872"/>
                    <a:pt x="2979" y="19699"/>
                    <a:pt x="2979" y="19440"/>
                  </a:cubicBezTo>
                  <a:lnTo>
                    <a:pt x="2979" y="17712"/>
                  </a:lnTo>
                  <a:cubicBezTo>
                    <a:pt x="2979" y="17453"/>
                    <a:pt x="3128" y="17280"/>
                    <a:pt x="3352" y="17280"/>
                  </a:cubicBezTo>
                  <a:close/>
                  <a:moveTo>
                    <a:pt x="10800" y="15552"/>
                  </a:moveTo>
                  <a:cubicBezTo>
                    <a:pt x="11023" y="15552"/>
                    <a:pt x="11172" y="15725"/>
                    <a:pt x="11172" y="15984"/>
                  </a:cubicBezTo>
                  <a:lnTo>
                    <a:pt x="11172" y="19440"/>
                  </a:lnTo>
                  <a:cubicBezTo>
                    <a:pt x="11172" y="19699"/>
                    <a:pt x="11023" y="19872"/>
                    <a:pt x="10800" y="19872"/>
                  </a:cubicBezTo>
                  <a:cubicBezTo>
                    <a:pt x="10577" y="19872"/>
                    <a:pt x="10428" y="19699"/>
                    <a:pt x="10428" y="19440"/>
                  </a:cubicBezTo>
                  <a:lnTo>
                    <a:pt x="10428" y="15984"/>
                  </a:lnTo>
                  <a:cubicBezTo>
                    <a:pt x="10428" y="15725"/>
                    <a:pt x="10577" y="15552"/>
                    <a:pt x="10800" y="15552"/>
                  </a:cubicBezTo>
                  <a:close/>
                  <a:moveTo>
                    <a:pt x="6331" y="15552"/>
                  </a:moveTo>
                  <a:cubicBezTo>
                    <a:pt x="6554" y="15552"/>
                    <a:pt x="6703" y="15725"/>
                    <a:pt x="6703" y="15984"/>
                  </a:cubicBezTo>
                  <a:lnTo>
                    <a:pt x="6703" y="19440"/>
                  </a:lnTo>
                  <a:cubicBezTo>
                    <a:pt x="6703" y="19699"/>
                    <a:pt x="6554" y="19872"/>
                    <a:pt x="6331" y="19872"/>
                  </a:cubicBezTo>
                  <a:cubicBezTo>
                    <a:pt x="6108" y="19872"/>
                    <a:pt x="5959" y="19699"/>
                    <a:pt x="5959" y="19440"/>
                  </a:cubicBezTo>
                  <a:lnTo>
                    <a:pt x="5959" y="15984"/>
                  </a:lnTo>
                  <a:cubicBezTo>
                    <a:pt x="5959" y="15725"/>
                    <a:pt x="6108" y="15552"/>
                    <a:pt x="6331" y="15552"/>
                  </a:cubicBezTo>
                  <a:close/>
                  <a:moveTo>
                    <a:pt x="1862" y="12960"/>
                  </a:moveTo>
                  <a:cubicBezTo>
                    <a:pt x="1229" y="12960"/>
                    <a:pt x="745" y="13522"/>
                    <a:pt x="745" y="14256"/>
                  </a:cubicBezTo>
                  <a:cubicBezTo>
                    <a:pt x="745" y="14990"/>
                    <a:pt x="1229" y="15552"/>
                    <a:pt x="1862" y="15552"/>
                  </a:cubicBezTo>
                  <a:cubicBezTo>
                    <a:pt x="2495" y="15552"/>
                    <a:pt x="2979" y="14990"/>
                    <a:pt x="2979" y="14256"/>
                  </a:cubicBezTo>
                  <a:cubicBezTo>
                    <a:pt x="2979" y="13522"/>
                    <a:pt x="2495" y="12960"/>
                    <a:pt x="1862" y="12960"/>
                  </a:cubicBezTo>
                  <a:close/>
                  <a:moveTo>
                    <a:pt x="6331" y="12096"/>
                  </a:moveTo>
                  <a:cubicBezTo>
                    <a:pt x="6554" y="12096"/>
                    <a:pt x="6703" y="12269"/>
                    <a:pt x="6703" y="12528"/>
                  </a:cubicBezTo>
                  <a:lnTo>
                    <a:pt x="6703" y="14256"/>
                  </a:lnTo>
                  <a:cubicBezTo>
                    <a:pt x="6703" y="14515"/>
                    <a:pt x="6554" y="14688"/>
                    <a:pt x="6331" y="14688"/>
                  </a:cubicBezTo>
                  <a:cubicBezTo>
                    <a:pt x="6108" y="14688"/>
                    <a:pt x="5959" y="14515"/>
                    <a:pt x="5959" y="14256"/>
                  </a:cubicBezTo>
                  <a:lnTo>
                    <a:pt x="5959" y="12528"/>
                  </a:lnTo>
                  <a:cubicBezTo>
                    <a:pt x="5959" y="12269"/>
                    <a:pt x="6108" y="12096"/>
                    <a:pt x="6331" y="12096"/>
                  </a:cubicBezTo>
                  <a:close/>
                  <a:moveTo>
                    <a:pt x="12290" y="11232"/>
                  </a:moveTo>
                  <a:cubicBezTo>
                    <a:pt x="11657" y="11232"/>
                    <a:pt x="11172" y="11794"/>
                    <a:pt x="11172" y="12528"/>
                  </a:cubicBezTo>
                  <a:cubicBezTo>
                    <a:pt x="11172" y="13262"/>
                    <a:pt x="11657" y="13824"/>
                    <a:pt x="12290" y="13824"/>
                  </a:cubicBezTo>
                  <a:cubicBezTo>
                    <a:pt x="12923" y="13824"/>
                    <a:pt x="13407" y="13262"/>
                    <a:pt x="13407" y="12528"/>
                  </a:cubicBezTo>
                  <a:cubicBezTo>
                    <a:pt x="13407" y="11794"/>
                    <a:pt x="12923" y="11232"/>
                    <a:pt x="12290" y="11232"/>
                  </a:cubicBezTo>
                  <a:close/>
                  <a:moveTo>
                    <a:pt x="16759" y="10368"/>
                  </a:moveTo>
                  <a:cubicBezTo>
                    <a:pt x="16982" y="10368"/>
                    <a:pt x="17131" y="10541"/>
                    <a:pt x="17131" y="10800"/>
                  </a:cubicBezTo>
                  <a:lnTo>
                    <a:pt x="17131" y="19440"/>
                  </a:lnTo>
                  <a:cubicBezTo>
                    <a:pt x="17131" y="19699"/>
                    <a:pt x="16982" y="19872"/>
                    <a:pt x="16759" y="19872"/>
                  </a:cubicBezTo>
                  <a:cubicBezTo>
                    <a:pt x="16535" y="19872"/>
                    <a:pt x="16386" y="19699"/>
                    <a:pt x="16386" y="19440"/>
                  </a:cubicBezTo>
                  <a:lnTo>
                    <a:pt x="16386" y="10800"/>
                  </a:lnTo>
                  <a:cubicBezTo>
                    <a:pt x="16386" y="10541"/>
                    <a:pt x="16535" y="10368"/>
                    <a:pt x="16759" y="10368"/>
                  </a:cubicBezTo>
                  <a:close/>
                  <a:moveTo>
                    <a:pt x="7821" y="6048"/>
                  </a:moveTo>
                  <a:cubicBezTo>
                    <a:pt x="7188" y="6048"/>
                    <a:pt x="6703" y="6610"/>
                    <a:pt x="6703" y="7344"/>
                  </a:cubicBezTo>
                  <a:cubicBezTo>
                    <a:pt x="6703" y="8078"/>
                    <a:pt x="7188" y="8640"/>
                    <a:pt x="7821" y="8640"/>
                  </a:cubicBezTo>
                  <a:cubicBezTo>
                    <a:pt x="8454" y="8640"/>
                    <a:pt x="8938" y="8078"/>
                    <a:pt x="8938" y="7344"/>
                  </a:cubicBezTo>
                  <a:cubicBezTo>
                    <a:pt x="8938" y="6610"/>
                    <a:pt x="8454" y="6048"/>
                    <a:pt x="7821" y="6048"/>
                  </a:cubicBezTo>
                  <a:close/>
                  <a:moveTo>
                    <a:pt x="18732" y="5659"/>
                  </a:moveTo>
                  <a:lnTo>
                    <a:pt x="13854" y="11318"/>
                  </a:lnTo>
                  <a:cubicBezTo>
                    <a:pt x="14040" y="11664"/>
                    <a:pt x="14152" y="12096"/>
                    <a:pt x="14152" y="12528"/>
                  </a:cubicBezTo>
                  <a:cubicBezTo>
                    <a:pt x="14152" y="13738"/>
                    <a:pt x="13332" y="14688"/>
                    <a:pt x="12290" y="14688"/>
                  </a:cubicBezTo>
                  <a:cubicBezTo>
                    <a:pt x="11247" y="14688"/>
                    <a:pt x="10428" y="13738"/>
                    <a:pt x="10428" y="12528"/>
                  </a:cubicBezTo>
                  <a:cubicBezTo>
                    <a:pt x="10428" y="12096"/>
                    <a:pt x="10539" y="11664"/>
                    <a:pt x="10763" y="11362"/>
                  </a:cubicBezTo>
                  <a:lnTo>
                    <a:pt x="8863" y="9158"/>
                  </a:lnTo>
                  <a:cubicBezTo>
                    <a:pt x="8566" y="9374"/>
                    <a:pt x="8193" y="9504"/>
                    <a:pt x="7821" y="9504"/>
                  </a:cubicBezTo>
                  <a:cubicBezTo>
                    <a:pt x="7448" y="9504"/>
                    <a:pt x="7076" y="9374"/>
                    <a:pt x="6815" y="9115"/>
                  </a:cubicBezTo>
                  <a:lnTo>
                    <a:pt x="3426" y="13046"/>
                  </a:lnTo>
                  <a:cubicBezTo>
                    <a:pt x="3612" y="13392"/>
                    <a:pt x="3724" y="13824"/>
                    <a:pt x="3724" y="14256"/>
                  </a:cubicBezTo>
                  <a:cubicBezTo>
                    <a:pt x="3724" y="15293"/>
                    <a:pt x="3091" y="16157"/>
                    <a:pt x="2234" y="16373"/>
                  </a:cubicBezTo>
                  <a:lnTo>
                    <a:pt x="2234" y="19440"/>
                  </a:lnTo>
                  <a:cubicBezTo>
                    <a:pt x="2234" y="20174"/>
                    <a:pt x="2719" y="20736"/>
                    <a:pt x="3352" y="20736"/>
                  </a:cubicBezTo>
                  <a:lnTo>
                    <a:pt x="4469" y="20736"/>
                  </a:lnTo>
                  <a:lnTo>
                    <a:pt x="4469" y="14256"/>
                  </a:lnTo>
                  <a:cubicBezTo>
                    <a:pt x="4469" y="13997"/>
                    <a:pt x="4618" y="13824"/>
                    <a:pt x="4841" y="13824"/>
                  </a:cubicBezTo>
                  <a:cubicBezTo>
                    <a:pt x="5065" y="13824"/>
                    <a:pt x="5214" y="13997"/>
                    <a:pt x="5214" y="14256"/>
                  </a:cubicBezTo>
                  <a:lnTo>
                    <a:pt x="5214" y="20736"/>
                  </a:lnTo>
                  <a:lnTo>
                    <a:pt x="7448" y="20736"/>
                  </a:lnTo>
                  <a:lnTo>
                    <a:pt x="7448" y="10800"/>
                  </a:lnTo>
                  <a:cubicBezTo>
                    <a:pt x="7448" y="10541"/>
                    <a:pt x="7597" y="10368"/>
                    <a:pt x="7820" y="10368"/>
                  </a:cubicBezTo>
                  <a:cubicBezTo>
                    <a:pt x="8044" y="10368"/>
                    <a:pt x="8193" y="10541"/>
                    <a:pt x="8193" y="10800"/>
                  </a:cubicBezTo>
                  <a:lnTo>
                    <a:pt x="8193" y="20736"/>
                  </a:lnTo>
                  <a:lnTo>
                    <a:pt x="8938" y="20736"/>
                  </a:lnTo>
                  <a:lnTo>
                    <a:pt x="8938" y="14256"/>
                  </a:lnTo>
                  <a:cubicBezTo>
                    <a:pt x="8938" y="13997"/>
                    <a:pt x="9087" y="13824"/>
                    <a:pt x="9310" y="13824"/>
                  </a:cubicBezTo>
                  <a:cubicBezTo>
                    <a:pt x="9534" y="13824"/>
                    <a:pt x="9683" y="13997"/>
                    <a:pt x="9683" y="14256"/>
                  </a:cubicBezTo>
                  <a:lnTo>
                    <a:pt x="9683" y="20736"/>
                  </a:lnTo>
                  <a:lnTo>
                    <a:pt x="11917" y="20736"/>
                  </a:lnTo>
                  <a:lnTo>
                    <a:pt x="11917" y="15984"/>
                  </a:lnTo>
                  <a:cubicBezTo>
                    <a:pt x="11917" y="15725"/>
                    <a:pt x="12066" y="15552"/>
                    <a:pt x="12290" y="15552"/>
                  </a:cubicBezTo>
                  <a:cubicBezTo>
                    <a:pt x="12513" y="15552"/>
                    <a:pt x="12662" y="15725"/>
                    <a:pt x="12662" y="15984"/>
                  </a:cubicBezTo>
                  <a:lnTo>
                    <a:pt x="12662" y="20736"/>
                  </a:lnTo>
                  <a:lnTo>
                    <a:pt x="13407" y="20736"/>
                  </a:lnTo>
                  <a:lnTo>
                    <a:pt x="13407" y="15984"/>
                  </a:lnTo>
                  <a:cubicBezTo>
                    <a:pt x="13407" y="15725"/>
                    <a:pt x="13556" y="15552"/>
                    <a:pt x="13779" y="15552"/>
                  </a:cubicBezTo>
                  <a:cubicBezTo>
                    <a:pt x="14003" y="15552"/>
                    <a:pt x="14152" y="15725"/>
                    <a:pt x="14152" y="15984"/>
                  </a:cubicBezTo>
                  <a:lnTo>
                    <a:pt x="14152" y="20736"/>
                  </a:lnTo>
                  <a:lnTo>
                    <a:pt x="14896" y="20736"/>
                  </a:lnTo>
                  <a:lnTo>
                    <a:pt x="14896" y="12528"/>
                  </a:lnTo>
                  <a:cubicBezTo>
                    <a:pt x="14896" y="12269"/>
                    <a:pt x="15045" y="12096"/>
                    <a:pt x="15269" y="12096"/>
                  </a:cubicBezTo>
                  <a:cubicBezTo>
                    <a:pt x="15492" y="12096"/>
                    <a:pt x="15641" y="12269"/>
                    <a:pt x="15641" y="12528"/>
                  </a:cubicBezTo>
                  <a:lnTo>
                    <a:pt x="15641" y="20736"/>
                  </a:lnTo>
                  <a:lnTo>
                    <a:pt x="17876" y="20736"/>
                  </a:lnTo>
                  <a:lnTo>
                    <a:pt x="17876" y="9072"/>
                  </a:lnTo>
                  <a:cubicBezTo>
                    <a:pt x="17876" y="8813"/>
                    <a:pt x="18025" y="8640"/>
                    <a:pt x="18248" y="8640"/>
                  </a:cubicBezTo>
                  <a:cubicBezTo>
                    <a:pt x="18472" y="8640"/>
                    <a:pt x="18621" y="8813"/>
                    <a:pt x="18621" y="9072"/>
                  </a:cubicBezTo>
                  <a:lnTo>
                    <a:pt x="18621" y="20650"/>
                  </a:lnTo>
                  <a:cubicBezTo>
                    <a:pt x="19068" y="20477"/>
                    <a:pt x="19366" y="20002"/>
                    <a:pt x="19403" y="19440"/>
                  </a:cubicBezTo>
                  <a:lnTo>
                    <a:pt x="19403" y="5962"/>
                  </a:lnTo>
                  <a:cubicBezTo>
                    <a:pt x="19142" y="5918"/>
                    <a:pt x="18919" y="5789"/>
                    <a:pt x="18732" y="5659"/>
                  </a:cubicBezTo>
                  <a:close/>
                  <a:moveTo>
                    <a:pt x="19738" y="2592"/>
                  </a:moveTo>
                  <a:cubicBezTo>
                    <a:pt x="19105" y="2592"/>
                    <a:pt x="18621" y="3154"/>
                    <a:pt x="18621" y="3888"/>
                  </a:cubicBezTo>
                  <a:cubicBezTo>
                    <a:pt x="18621" y="4622"/>
                    <a:pt x="19105" y="5184"/>
                    <a:pt x="19738" y="5184"/>
                  </a:cubicBezTo>
                  <a:cubicBezTo>
                    <a:pt x="20371" y="5184"/>
                    <a:pt x="20855" y="4622"/>
                    <a:pt x="20855" y="3888"/>
                  </a:cubicBezTo>
                  <a:cubicBezTo>
                    <a:pt x="20855" y="3154"/>
                    <a:pt x="20371" y="2592"/>
                    <a:pt x="19738" y="2592"/>
                  </a:cubicBezTo>
                  <a:close/>
                  <a:moveTo>
                    <a:pt x="3352" y="864"/>
                  </a:moveTo>
                  <a:cubicBezTo>
                    <a:pt x="2719" y="864"/>
                    <a:pt x="2234" y="1426"/>
                    <a:pt x="2197" y="2160"/>
                  </a:cubicBezTo>
                  <a:lnTo>
                    <a:pt x="2197" y="12182"/>
                  </a:lnTo>
                  <a:cubicBezTo>
                    <a:pt x="2458" y="12226"/>
                    <a:pt x="2681" y="12355"/>
                    <a:pt x="2868" y="12485"/>
                  </a:cubicBezTo>
                  <a:lnTo>
                    <a:pt x="6257" y="8554"/>
                  </a:lnTo>
                  <a:cubicBezTo>
                    <a:pt x="6070" y="8208"/>
                    <a:pt x="5959" y="7776"/>
                    <a:pt x="5959" y="7344"/>
                  </a:cubicBezTo>
                  <a:cubicBezTo>
                    <a:pt x="5959" y="6134"/>
                    <a:pt x="6778" y="5184"/>
                    <a:pt x="7821" y="5184"/>
                  </a:cubicBezTo>
                  <a:cubicBezTo>
                    <a:pt x="8863" y="5184"/>
                    <a:pt x="9683" y="6134"/>
                    <a:pt x="9683" y="7344"/>
                  </a:cubicBezTo>
                  <a:cubicBezTo>
                    <a:pt x="9683" y="7776"/>
                    <a:pt x="9571" y="8208"/>
                    <a:pt x="9348" y="8510"/>
                  </a:cubicBezTo>
                  <a:lnTo>
                    <a:pt x="11247" y="10714"/>
                  </a:lnTo>
                  <a:cubicBezTo>
                    <a:pt x="11545" y="10498"/>
                    <a:pt x="11917" y="10368"/>
                    <a:pt x="12290" y="10368"/>
                  </a:cubicBezTo>
                  <a:cubicBezTo>
                    <a:pt x="12662" y="10368"/>
                    <a:pt x="13034" y="10498"/>
                    <a:pt x="13332" y="10714"/>
                  </a:cubicBezTo>
                  <a:lnTo>
                    <a:pt x="18174" y="5098"/>
                  </a:lnTo>
                  <a:cubicBezTo>
                    <a:pt x="17988" y="4752"/>
                    <a:pt x="17876" y="4320"/>
                    <a:pt x="17876" y="3888"/>
                  </a:cubicBezTo>
                  <a:cubicBezTo>
                    <a:pt x="17876" y="2851"/>
                    <a:pt x="18509" y="2030"/>
                    <a:pt x="19328" y="1771"/>
                  </a:cubicBezTo>
                  <a:cubicBezTo>
                    <a:pt x="19179" y="1253"/>
                    <a:pt x="18770" y="864"/>
                    <a:pt x="18248" y="864"/>
                  </a:cubicBezTo>
                  <a:close/>
                  <a:moveTo>
                    <a:pt x="3352" y="0"/>
                  </a:moveTo>
                  <a:lnTo>
                    <a:pt x="18248" y="0"/>
                  </a:lnTo>
                  <a:cubicBezTo>
                    <a:pt x="19142" y="0"/>
                    <a:pt x="19924" y="778"/>
                    <a:pt x="20073" y="1771"/>
                  </a:cubicBezTo>
                  <a:cubicBezTo>
                    <a:pt x="20930" y="1944"/>
                    <a:pt x="21600" y="2851"/>
                    <a:pt x="21600" y="3888"/>
                  </a:cubicBezTo>
                  <a:cubicBezTo>
                    <a:pt x="21600" y="4925"/>
                    <a:pt x="20967" y="5789"/>
                    <a:pt x="20110" y="6005"/>
                  </a:cubicBezTo>
                  <a:lnTo>
                    <a:pt x="20110" y="19440"/>
                  </a:lnTo>
                  <a:cubicBezTo>
                    <a:pt x="20110" y="20650"/>
                    <a:pt x="19291" y="21600"/>
                    <a:pt x="18248" y="21600"/>
                  </a:cubicBezTo>
                  <a:lnTo>
                    <a:pt x="3352" y="21600"/>
                  </a:lnTo>
                  <a:cubicBezTo>
                    <a:pt x="2309" y="21600"/>
                    <a:pt x="1490" y="20650"/>
                    <a:pt x="1490" y="19440"/>
                  </a:cubicBezTo>
                  <a:lnTo>
                    <a:pt x="1490" y="16373"/>
                  </a:lnTo>
                  <a:cubicBezTo>
                    <a:pt x="633" y="16157"/>
                    <a:pt x="0" y="15293"/>
                    <a:pt x="0" y="14256"/>
                  </a:cubicBezTo>
                  <a:cubicBezTo>
                    <a:pt x="0" y="13219"/>
                    <a:pt x="633" y="12355"/>
                    <a:pt x="1490" y="12139"/>
                  </a:cubicBezTo>
                  <a:lnTo>
                    <a:pt x="1490" y="2160"/>
                  </a:lnTo>
                  <a:cubicBezTo>
                    <a:pt x="1490" y="950"/>
                    <a:pt x="2309" y="0"/>
                    <a:pt x="33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20" name="Icon 13"/>
            <p:cNvSpPr/>
            <p:nvPr/>
          </p:nvSpPr>
          <p:spPr>
            <a:xfrm>
              <a:off x="1244812" y="19050"/>
              <a:ext cx="117495" cy="8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7" y="17486"/>
                  </a:moveTo>
                  <a:cubicBezTo>
                    <a:pt x="894" y="17486"/>
                    <a:pt x="745" y="17691"/>
                    <a:pt x="745" y="18000"/>
                  </a:cubicBezTo>
                  <a:lnTo>
                    <a:pt x="745" y="18514"/>
                  </a:lnTo>
                  <a:lnTo>
                    <a:pt x="1862" y="18514"/>
                  </a:lnTo>
                  <a:cubicBezTo>
                    <a:pt x="2086" y="18514"/>
                    <a:pt x="2234" y="18720"/>
                    <a:pt x="2234" y="19029"/>
                  </a:cubicBezTo>
                  <a:cubicBezTo>
                    <a:pt x="2234" y="19337"/>
                    <a:pt x="2086" y="19543"/>
                    <a:pt x="1862" y="19543"/>
                  </a:cubicBezTo>
                  <a:lnTo>
                    <a:pt x="745" y="19543"/>
                  </a:lnTo>
                  <a:lnTo>
                    <a:pt x="745" y="20057"/>
                  </a:lnTo>
                  <a:cubicBezTo>
                    <a:pt x="745" y="20366"/>
                    <a:pt x="894" y="20572"/>
                    <a:pt x="1117" y="20572"/>
                  </a:cubicBezTo>
                  <a:lnTo>
                    <a:pt x="20483" y="20572"/>
                  </a:lnTo>
                  <a:cubicBezTo>
                    <a:pt x="20706" y="20572"/>
                    <a:pt x="20855" y="20366"/>
                    <a:pt x="20855" y="20057"/>
                  </a:cubicBezTo>
                  <a:lnTo>
                    <a:pt x="20855" y="19543"/>
                  </a:lnTo>
                  <a:lnTo>
                    <a:pt x="19738" y="19543"/>
                  </a:lnTo>
                  <a:cubicBezTo>
                    <a:pt x="19514" y="19543"/>
                    <a:pt x="19366" y="19337"/>
                    <a:pt x="19366" y="19029"/>
                  </a:cubicBezTo>
                  <a:cubicBezTo>
                    <a:pt x="19366" y="18720"/>
                    <a:pt x="19514" y="18514"/>
                    <a:pt x="19738" y="18514"/>
                  </a:cubicBezTo>
                  <a:lnTo>
                    <a:pt x="20855" y="18514"/>
                  </a:lnTo>
                  <a:lnTo>
                    <a:pt x="20855" y="18000"/>
                  </a:lnTo>
                  <a:cubicBezTo>
                    <a:pt x="20855" y="17691"/>
                    <a:pt x="20706" y="17486"/>
                    <a:pt x="20483" y="17486"/>
                  </a:cubicBezTo>
                  <a:lnTo>
                    <a:pt x="15641" y="17486"/>
                  </a:lnTo>
                  <a:lnTo>
                    <a:pt x="15641" y="19029"/>
                  </a:lnTo>
                  <a:cubicBezTo>
                    <a:pt x="15641" y="19337"/>
                    <a:pt x="15492" y="19543"/>
                    <a:pt x="15269" y="19543"/>
                  </a:cubicBezTo>
                  <a:lnTo>
                    <a:pt x="6331" y="19543"/>
                  </a:lnTo>
                  <a:cubicBezTo>
                    <a:pt x="6108" y="19543"/>
                    <a:pt x="5959" y="19337"/>
                    <a:pt x="5959" y="19029"/>
                  </a:cubicBezTo>
                  <a:lnTo>
                    <a:pt x="5959" y="17486"/>
                  </a:lnTo>
                  <a:close/>
                  <a:moveTo>
                    <a:pt x="12029" y="8383"/>
                  </a:moveTo>
                  <a:cubicBezTo>
                    <a:pt x="12178" y="8177"/>
                    <a:pt x="12401" y="8177"/>
                    <a:pt x="12550" y="8383"/>
                  </a:cubicBezTo>
                  <a:cubicBezTo>
                    <a:pt x="12699" y="8589"/>
                    <a:pt x="12699" y="8897"/>
                    <a:pt x="12550" y="9103"/>
                  </a:cubicBezTo>
                  <a:lnTo>
                    <a:pt x="11061" y="11160"/>
                  </a:lnTo>
                  <a:cubicBezTo>
                    <a:pt x="10986" y="11263"/>
                    <a:pt x="10874" y="11314"/>
                    <a:pt x="10800" y="11314"/>
                  </a:cubicBezTo>
                  <a:cubicBezTo>
                    <a:pt x="10726" y="11314"/>
                    <a:pt x="10614" y="11263"/>
                    <a:pt x="10539" y="11160"/>
                  </a:cubicBezTo>
                  <a:cubicBezTo>
                    <a:pt x="10390" y="10954"/>
                    <a:pt x="10390" y="10646"/>
                    <a:pt x="10539" y="10440"/>
                  </a:cubicBezTo>
                  <a:close/>
                  <a:moveTo>
                    <a:pt x="12029" y="6326"/>
                  </a:moveTo>
                  <a:cubicBezTo>
                    <a:pt x="12178" y="6120"/>
                    <a:pt x="12401" y="6120"/>
                    <a:pt x="12550" y="6326"/>
                  </a:cubicBezTo>
                  <a:cubicBezTo>
                    <a:pt x="12699" y="6531"/>
                    <a:pt x="12699" y="6840"/>
                    <a:pt x="12550" y="7046"/>
                  </a:cubicBezTo>
                  <a:lnTo>
                    <a:pt x="9571" y="11160"/>
                  </a:lnTo>
                  <a:cubicBezTo>
                    <a:pt x="9497" y="11263"/>
                    <a:pt x="9385" y="11314"/>
                    <a:pt x="9310" y="11314"/>
                  </a:cubicBezTo>
                  <a:cubicBezTo>
                    <a:pt x="9236" y="11314"/>
                    <a:pt x="9124" y="11263"/>
                    <a:pt x="9050" y="11160"/>
                  </a:cubicBezTo>
                  <a:cubicBezTo>
                    <a:pt x="8901" y="10954"/>
                    <a:pt x="8901" y="10646"/>
                    <a:pt x="9050" y="10440"/>
                  </a:cubicBezTo>
                  <a:close/>
                  <a:moveTo>
                    <a:pt x="10539" y="6326"/>
                  </a:moveTo>
                  <a:cubicBezTo>
                    <a:pt x="10688" y="6120"/>
                    <a:pt x="10912" y="6120"/>
                    <a:pt x="11061" y="6326"/>
                  </a:cubicBezTo>
                  <a:cubicBezTo>
                    <a:pt x="11210" y="6531"/>
                    <a:pt x="11210" y="6840"/>
                    <a:pt x="11061" y="7046"/>
                  </a:cubicBezTo>
                  <a:lnTo>
                    <a:pt x="9571" y="9103"/>
                  </a:lnTo>
                  <a:cubicBezTo>
                    <a:pt x="9497" y="9206"/>
                    <a:pt x="9422" y="9257"/>
                    <a:pt x="9310" y="9257"/>
                  </a:cubicBezTo>
                  <a:cubicBezTo>
                    <a:pt x="9199" y="9257"/>
                    <a:pt x="9124" y="9206"/>
                    <a:pt x="9050" y="9103"/>
                  </a:cubicBezTo>
                  <a:cubicBezTo>
                    <a:pt x="8901" y="8897"/>
                    <a:pt x="8901" y="8589"/>
                    <a:pt x="9050" y="8383"/>
                  </a:cubicBezTo>
                  <a:close/>
                  <a:moveTo>
                    <a:pt x="10800" y="2057"/>
                  </a:moveTo>
                  <a:cubicBezTo>
                    <a:pt x="11006" y="2057"/>
                    <a:pt x="11172" y="2287"/>
                    <a:pt x="11172" y="2571"/>
                  </a:cubicBezTo>
                  <a:cubicBezTo>
                    <a:pt x="11172" y="2856"/>
                    <a:pt x="11006" y="3086"/>
                    <a:pt x="10800" y="3086"/>
                  </a:cubicBezTo>
                  <a:cubicBezTo>
                    <a:pt x="10594" y="3086"/>
                    <a:pt x="10428" y="2856"/>
                    <a:pt x="10428" y="2571"/>
                  </a:cubicBezTo>
                  <a:cubicBezTo>
                    <a:pt x="10428" y="2287"/>
                    <a:pt x="10594" y="2057"/>
                    <a:pt x="10800" y="2057"/>
                  </a:cubicBezTo>
                  <a:close/>
                  <a:moveTo>
                    <a:pt x="3352" y="2057"/>
                  </a:moveTo>
                  <a:lnTo>
                    <a:pt x="9310" y="2057"/>
                  </a:lnTo>
                  <a:cubicBezTo>
                    <a:pt x="9534" y="2057"/>
                    <a:pt x="9683" y="2263"/>
                    <a:pt x="9683" y="2571"/>
                  </a:cubicBezTo>
                  <a:cubicBezTo>
                    <a:pt x="9683" y="2880"/>
                    <a:pt x="9534" y="3086"/>
                    <a:pt x="9310" y="3086"/>
                  </a:cubicBezTo>
                  <a:lnTo>
                    <a:pt x="3724" y="3086"/>
                  </a:lnTo>
                  <a:lnTo>
                    <a:pt x="3724" y="14400"/>
                  </a:lnTo>
                  <a:lnTo>
                    <a:pt x="17876" y="14400"/>
                  </a:lnTo>
                  <a:lnTo>
                    <a:pt x="17876" y="3086"/>
                  </a:lnTo>
                  <a:lnTo>
                    <a:pt x="12290" y="3086"/>
                  </a:lnTo>
                  <a:cubicBezTo>
                    <a:pt x="12066" y="3086"/>
                    <a:pt x="11917" y="2880"/>
                    <a:pt x="11917" y="2571"/>
                  </a:cubicBezTo>
                  <a:cubicBezTo>
                    <a:pt x="11917" y="2263"/>
                    <a:pt x="12066" y="2057"/>
                    <a:pt x="12290" y="2057"/>
                  </a:cubicBezTo>
                  <a:lnTo>
                    <a:pt x="18248" y="2057"/>
                  </a:lnTo>
                  <a:cubicBezTo>
                    <a:pt x="18472" y="2057"/>
                    <a:pt x="18621" y="2263"/>
                    <a:pt x="18621" y="2571"/>
                  </a:cubicBezTo>
                  <a:lnTo>
                    <a:pt x="18621" y="14914"/>
                  </a:lnTo>
                  <a:cubicBezTo>
                    <a:pt x="18621" y="15223"/>
                    <a:pt x="18472" y="15429"/>
                    <a:pt x="18248" y="15429"/>
                  </a:cubicBezTo>
                  <a:lnTo>
                    <a:pt x="3352" y="15429"/>
                  </a:lnTo>
                  <a:cubicBezTo>
                    <a:pt x="3128" y="15429"/>
                    <a:pt x="2979" y="15223"/>
                    <a:pt x="2979" y="14914"/>
                  </a:cubicBezTo>
                  <a:lnTo>
                    <a:pt x="2979" y="2571"/>
                  </a:lnTo>
                  <a:cubicBezTo>
                    <a:pt x="2979" y="2263"/>
                    <a:pt x="3128" y="2057"/>
                    <a:pt x="3352" y="2057"/>
                  </a:cubicBezTo>
                  <a:close/>
                  <a:moveTo>
                    <a:pt x="2607" y="1029"/>
                  </a:moveTo>
                  <a:cubicBezTo>
                    <a:pt x="2383" y="1029"/>
                    <a:pt x="2234" y="1234"/>
                    <a:pt x="2234" y="1543"/>
                  </a:cubicBezTo>
                  <a:lnTo>
                    <a:pt x="2234" y="16457"/>
                  </a:lnTo>
                  <a:lnTo>
                    <a:pt x="12290" y="16457"/>
                  </a:lnTo>
                  <a:cubicBezTo>
                    <a:pt x="12513" y="16457"/>
                    <a:pt x="12662" y="16663"/>
                    <a:pt x="12662" y="16971"/>
                  </a:cubicBezTo>
                  <a:cubicBezTo>
                    <a:pt x="12662" y="17280"/>
                    <a:pt x="12513" y="17486"/>
                    <a:pt x="12290" y="17486"/>
                  </a:cubicBezTo>
                  <a:lnTo>
                    <a:pt x="6703" y="17486"/>
                  </a:lnTo>
                  <a:lnTo>
                    <a:pt x="6703" y="18514"/>
                  </a:lnTo>
                  <a:lnTo>
                    <a:pt x="14897" y="18514"/>
                  </a:lnTo>
                  <a:lnTo>
                    <a:pt x="14897" y="17486"/>
                  </a:lnTo>
                  <a:lnTo>
                    <a:pt x="13779" y="17486"/>
                  </a:lnTo>
                  <a:cubicBezTo>
                    <a:pt x="13556" y="17486"/>
                    <a:pt x="13407" y="17280"/>
                    <a:pt x="13407" y="16971"/>
                  </a:cubicBezTo>
                  <a:cubicBezTo>
                    <a:pt x="13407" y="16663"/>
                    <a:pt x="13556" y="16457"/>
                    <a:pt x="13779" y="16457"/>
                  </a:cubicBezTo>
                  <a:lnTo>
                    <a:pt x="19366" y="16457"/>
                  </a:lnTo>
                  <a:lnTo>
                    <a:pt x="19366" y="1543"/>
                  </a:lnTo>
                  <a:cubicBezTo>
                    <a:pt x="19366" y="1234"/>
                    <a:pt x="19217" y="1029"/>
                    <a:pt x="18993" y="1029"/>
                  </a:cubicBezTo>
                  <a:close/>
                  <a:moveTo>
                    <a:pt x="2607" y="0"/>
                  </a:moveTo>
                  <a:lnTo>
                    <a:pt x="18993" y="0"/>
                  </a:lnTo>
                  <a:cubicBezTo>
                    <a:pt x="19626" y="0"/>
                    <a:pt x="20110" y="669"/>
                    <a:pt x="20110" y="1543"/>
                  </a:cubicBezTo>
                  <a:lnTo>
                    <a:pt x="20110" y="16457"/>
                  </a:lnTo>
                  <a:lnTo>
                    <a:pt x="20483" y="16457"/>
                  </a:lnTo>
                  <a:cubicBezTo>
                    <a:pt x="21116" y="16457"/>
                    <a:pt x="21600" y="17126"/>
                    <a:pt x="21600" y="18000"/>
                  </a:cubicBezTo>
                  <a:lnTo>
                    <a:pt x="21600" y="20057"/>
                  </a:lnTo>
                  <a:cubicBezTo>
                    <a:pt x="21600" y="20931"/>
                    <a:pt x="21116" y="21600"/>
                    <a:pt x="20483" y="21600"/>
                  </a:cubicBezTo>
                  <a:lnTo>
                    <a:pt x="1117" y="21600"/>
                  </a:lnTo>
                  <a:cubicBezTo>
                    <a:pt x="484" y="21600"/>
                    <a:pt x="0" y="20931"/>
                    <a:pt x="0" y="20057"/>
                  </a:cubicBezTo>
                  <a:lnTo>
                    <a:pt x="0" y="18000"/>
                  </a:lnTo>
                  <a:cubicBezTo>
                    <a:pt x="0" y="17126"/>
                    <a:pt x="484" y="16457"/>
                    <a:pt x="1117" y="16457"/>
                  </a:cubicBezTo>
                  <a:lnTo>
                    <a:pt x="1490" y="16457"/>
                  </a:lnTo>
                  <a:lnTo>
                    <a:pt x="1490" y="1543"/>
                  </a:lnTo>
                  <a:cubicBezTo>
                    <a:pt x="1490" y="669"/>
                    <a:pt x="1974" y="0"/>
                    <a:pt x="260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1122" name="Freeform 88"/>
          <p:cNvSpPr/>
          <p:nvPr/>
        </p:nvSpPr>
        <p:spPr>
          <a:xfrm>
            <a:off x="8391525" y="1106488"/>
            <a:ext cx="227013" cy="511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9"/>
                </a:moveTo>
                <a:cubicBezTo>
                  <a:pt x="0" y="21529"/>
                  <a:pt x="4891" y="21600"/>
                  <a:pt x="11411" y="21600"/>
                </a:cubicBezTo>
                <a:cubicBezTo>
                  <a:pt x="17525" y="21600"/>
                  <a:pt x="21600" y="21529"/>
                  <a:pt x="21600" y="21529"/>
                </a:cubicBezTo>
                <a:cubicBezTo>
                  <a:pt x="21600" y="143"/>
                  <a:pt x="21600" y="143"/>
                  <a:pt x="21600" y="143"/>
                </a:cubicBezTo>
                <a:cubicBezTo>
                  <a:pt x="21600" y="143"/>
                  <a:pt x="17117" y="0"/>
                  <a:pt x="10189" y="0"/>
                </a:cubicBezTo>
                <a:cubicBezTo>
                  <a:pt x="3668" y="0"/>
                  <a:pt x="0" y="143"/>
                  <a:pt x="0" y="143"/>
                </a:cubicBezTo>
                <a:lnTo>
                  <a:pt x="0" y="21529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/>
          <a:lstStyle/>
          <a:p>
            <a:pPr defTabSz="914309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ern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23" name="Freeform 90"/>
          <p:cNvSpPr/>
          <p:nvPr/>
        </p:nvSpPr>
        <p:spPr>
          <a:xfrm>
            <a:off x="8353425" y="2197100"/>
            <a:ext cx="317500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831"/>
                  <a:pt x="21600" y="831"/>
                  <a:pt x="21600" y="831"/>
                </a:cubicBezTo>
                <a:cubicBezTo>
                  <a:pt x="21600" y="831"/>
                  <a:pt x="17153" y="0"/>
                  <a:pt x="10482" y="0"/>
                </a:cubicBezTo>
                <a:cubicBezTo>
                  <a:pt x="3812" y="0"/>
                  <a:pt x="0" y="831"/>
                  <a:pt x="0" y="831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defTabSz="914309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ern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24" name="Freeform 97"/>
          <p:cNvSpPr/>
          <p:nvPr/>
        </p:nvSpPr>
        <p:spPr>
          <a:xfrm>
            <a:off x="5232400" y="2162175"/>
            <a:ext cx="3144838" cy="8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8" y="0"/>
                </a:moveTo>
                <a:lnTo>
                  <a:pt x="21600" y="3706"/>
                </a:lnTo>
                <a:lnTo>
                  <a:pt x="21600" y="17153"/>
                </a:lnTo>
                <a:lnTo>
                  <a:pt x="4678" y="21600"/>
                </a:lnTo>
                <a:lnTo>
                  <a:pt x="0" y="11435"/>
                </a:lnTo>
                <a:lnTo>
                  <a:pt x="4678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</a:defRPr>
            </a:pPr>
            <a:endParaRPr sz="14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25" name="Freeform 91"/>
          <p:cNvSpPr/>
          <p:nvPr/>
        </p:nvSpPr>
        <p:spPr>
          <a:xfrm>
            <a:off x="8353425" y="2974975"/>
            <a:ext cx="317500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665"/>
                  <a:pt x="21600" y="665"/>
                  <a:pt x="21600" y="665"/>
                </a:cubicBezTo>
                <a:cubicBezTo>
                  <a:pt x="21600" y="665"/>
                  <a:pt x="17153" y="0"/>
                  <a:pt x="10482" y="0"/>
                </a:cubicBezTo>
                <a:cubicBezTo>
                  <a:pt x="3812" y="0"/>
                  <a:pt x="0" y="665"/>
                  <a:pt x="0" y="665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defTabSz="914309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ern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26" name="Freeform 95"/>
          <p:cNvSpPr/>
          <p:nvPr/>
        </p:nvSpPr>
        <p:spPr>
          <a:xfrm>
            <a:off x="8656638" y="2838450"/>
            <a:ext cx="2944812" cy="87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66" y="0"/>
                </a:moveTo>
                <a:lnTo>
                  <a:pt x="0" y="3556"/>
                </a:lnTo>
                <a:lnTo>
                  <a:pt x="0" y="17195"/>
                </a:lnTo>
                <a:lnTo>
                  <a:pt x="16866" y="21600"/>
                </a:lnTo>
                <a:lnTo>
                  <a:pt x="21600" y="11304"/>
                </a:lnTo>
                <a:lnTo>
                  <a:pt x="16866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</a:defRPr>
            </a:pPr>
            <a:endParaRPr sz="14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27" name="Freeform 89"/>
          <p:cNvSpPr/>
          <p:nvPr/>
        </p:nvSpPr>
        <p:spPr>
          <a:xfrm>
            <a:off x="8353425" y="1427163"/>
            <a:ext cx="317500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831"/>
                  <a:pt x="21600" y="831"/>
                  <a:pt x="21600" y="831"/>
                </a:cubicBezTo>
                <a:cubicBezTo>
                  <a:pt x="21600" y="831"/>
                  <a:pt x="17153" y="0"/>
                  <a:pt x="10482" y="0"/>
                </a:cubicBezTo>
                <a:cubicBezTo>
                  <a:pt x="3812" y="0"/>
                  <a:pt x="0" y="831"/>
                  <a:pt x="0" y="831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defTabSz="914309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28" name="Freeform 93"/>
          <p:cNvSpPr/>
          <p:nvPr/>
        </p:nvSpPr>
        <p:spPr>
          <a:xfrm rot="10800000">
            <a:off x="5386388" y="1263650"/>
            <a:ext cx="2967037" cy="87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66" y="0"/>
                </a:moveTo>
                <a:lnTo>
                  <a:pt x="0" y="3600"/>
                </a:lnTo>
                <a:lnTo>
                  <a:pt x="0" y="17153"/>
                </a:lnTo>
                <a:lnTo>
                  <a:pt x="16866" y="21600"/>
                </a:lnTo>
                <a:lnTo>
                  <a:pt x="21600" y="11329"/>
                </a:lnTo>
                <a:lnTo>
                  <a:pt x="16866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</a:defRPr>
            </a:pPr>
            <a:endParaRPr sz="14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29" name="Freeform 98"/>
          <p:cNvSpPr/>
          <p:nvPr/>
        </p:nvSpPr>
        <p:spPr>
          <a:xfrm>
            <a:off x="8301038" y="3760788"/>
            <a:ext cx="317500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68"/>
                </a:moveTo>
                <a:cubicBezTo>
                  <a:pt x="0" y="21268"/>
                  <a:pt x="5082" y="21600"/>
                  <a:pt x="11435" y="21600"/>
                </a:cubicBezTo>
                <a:cubicBezTo>
                  <a:pt x="17471" y="21600"/>
                  <a:pt x="21600" y="21268"/>
                  <a:pt x="21600" y="21268"/>
                </a:cubicBezTo>
                <a:cubicBezTo>
                  <a:pt x="21600" y="831"/>
                  <a:pt x="21600" y="831"/>
                  <a:pt x="21600" y="831"/>
                </a:cubicBezTo>
                <a:cubicBezTo>
                  <a:pt x="21600" y="831"/>
                  <a:pt x="17153" y="0"/>
                  <a:pt x="10482" y="0"/>
                </a:cubicBezTo>
                <a:cubicBezTo>
                  <a:pt x="3812" y="0"/>
                  <a:pt x="0" y="831"/>
                  <a:pt x="0" y="831"/>
                </a:cubicBezTo>
                <a:lnTo>
                  <a:pt x="0" y="21268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/>
          <a:lstStyle/>
          <a:p>
            <a:pPr defTabSz="914309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30" name="TextBox 21"/>
          <p:cNvSpPr txBox="1"/>
          <p:nvPr/>
        </p:nvSpPr>
        <p:spPr>
          <a:xfrm>
            <a:off x="5913438" y="1514475"/>
            <a:ext cx="2432050" cy="623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Calibri"/>
                <a:ea typeface="+mn-ea"/>
                <a:cs typeface="Calibri"/>
                <a:sym typeface="Calibri"/>
              </a:rPr>
              <a:t>Пропущенный тест №1</a:t>
            </a:r>
          </a:p>
        </p:txBody>
      </p:sp>
      <p:sp>
        <p:nvSpPr>
          <p:cNvPr id="1131" name="TextBox 60"/>
          <p:cNvSpPr txBox="1"/>
          <p:nvPr/>
        </p:nvSpPr>
        <p:spPr>
          <a:xfrm>
            <a:off x="5775325" y="2390775"/>
            <a:ext cx="2432050" cy="623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Calibri"/>
                <a:ea typeface="+mn-ea"/>
                <a:cs typeface="Calibri"/>
                <a:sym typeface="Calibri"/>
              </a:rPr>
              <a:t>Пропущенный тест №2</a:t>
            </a:r>
          </a:p>
        </p:txBody>
      </p:sp>
      <p:sp>
        <p:nvSpPr>
          <p:cNvPr id="1132" name="TextBox 61"/>
          <p:cNvSpPr txBox="1"/>
          <p:nvPr/>
        </p:nvSpPr>
        <p:spPr>
          <a:xfrm>
            <a:off x="8764588" y="2965450"/>
            <a:ext cx="2432050" cy="625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Calibri"/>
                <a:ea typeface="+mn-ea"/>
                <a:cs typeface="Calibri"/>
                <a:sym typeface="Calibri"/>
              </a:rPr>
              <a:t>Пропущенный тест №3</a:t>
            </a:r>
          </a:p>
        </p:txBody>
      </p:sp>
      <p:sp>
        <p:nvSpPr>
          <p:cNvPr id="1133" name="Freeform 97"/>
          <p:cNvSpPr/>
          <p:nvPr/>
        </p:nvSpPr>
        <p:spPr>
          <a:xfrm rot="10800000">
            <a:off x="8618538" y="3735388"/>
            <a:ext cx="3014662" cy="830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8" y="0"/>
                </a:moveTo>
                <a:lnTo>
                  <a:pt x="21600" y="3706"/>
                </a:lnTo>
                <a:lnTo>
                  <a:pt x="21600" y="17153"/>
                </a:lnTo>
                <a:lnTo>
                  <a:pt x="4678" y="21600"/>
                </a:lnTo>
                <a:lnTo>
                  <a:pt x="0" y="11435"/>
                </a:lnTo>
                <a:lnTo>
                  <a:pt x="467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</a:defRPr>
            </a:pPr>
            <a:endParaRPr sz="14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34" name="TextBox 22"/>
          <p:cNvSpPr txBox="1"/>
          <p:nvPr/>
        </p:nvSpPr>
        <p:spPr>
          <a:xfrm>
            <a:off x="8861425" y="3919538"/>
            <a:ext cx="2695575" cy="4206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2200" b="1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Дисквалификация</a:t>
            </a:r>
          </a:p>
        </p:txBody>
      </p:sp>
      <p:sp>
        <p:nvSpPr>
          <p:cNvPr id="1135" name="TextBox 23"/>
          <p:cNvSpPr txBox="1"/>
          <p:nvPr/>
        </p:nvSpPr>
        <p:spPr>
          <a:xfrm>
            <a:off x="277813" y="3146425"/>
            <a:ext cx="4795837" cy="21367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2000" b="1"/>
            </a:pPr>
            <a:r>
              <a:rPr sz="2000"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Непредоставление информации: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sz="2000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• спортсмен не предоставляет сведения о местонахождении вовремя;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sz="2000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• спортсмен не указывает одночасовой интервал абсолютной доступности;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sz="2000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• спортсмен неточно и некорректно указывает информацию.</a:t>
            </a:r>
          </a:p>
        </p:txBody>
      </p:sp>
      <p:sp>
        <p:nvSpPr>
          <p:cNvPr id="1136" name="TextBox 24"/>
          <p:cNvSpPr txBox="1"/>
          <p:nvPr/>
        </p:nvSpPr>
        <p:spPr>
          <a:xfrm>
            <a:off x="9150350" y="4860925"/>
            <a:ext cx="2693988" cy="18446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1"/>
            </a:pPr>
            <a:r>
              <a:rPr sz="2000" b="1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Пропущенный</a:t>
            </a:r>
            <a:r>
              <a:rPr sz="2000" b="1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b="1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тест</a:t>
            </a:r>
            <a:r>
              <a:rPr sz="2000" b="1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: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отсутствие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спортсмена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по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указанному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адресу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во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время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одночасового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sz="2000" kern="0" dirty="0" err="1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интервала</a:t>
            </a:r>
            <a:r>
              <a:rPr sz="20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.</a:t>
            </a:r>
          </a:p>
        </p:txBody>
      </p:sp>
      <p:sp>
        <p:nvSpPr>
          <p:cNvPr id="1137" name="TextBox 29"/>
          <p:cNvSpPr txBox="1"/>
          <p:nvPr/>
        </p:nvSpPr>
        <p:spPr>
          <a:xfrm>
            <a:off x="254000" y="852488"/>
            <a:ext cx="4964113" cy="21367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000"/>
            </a:pPr>
            <a:r>
              <a:rPr sz="2000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Любое сочетание трех нарушений порядка предоставления информации (непредоставление информации /пропущенный тест) в течение </a:t>
            </a:r>
            <a:r>
              <a:rPr sz="2000" b="1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12 месяцев </a:t>
            </a:r>
            <a:r>
              <a:rPr sz="2000"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является нарушением антидопинговых правил и может привести к дисквалификации.</a:t>
            </a:r>
          </a:p>
        </p:txBody>
      </p:sp>
      <p:grpSp>
        <p:nvGrpSpPr>
          <p:cNvPr id="145426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38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39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45427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1141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42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42" descr="Picture 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339725"/>
            <a:ext cx="9115425" cy="6553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146434" name="Рисунок 5"/>
          <p:cNvGrpSpPr>
            <a:grpSpLocks/>
          </p:cNvGrpSpPr>
          <p:nvPr/>
        </p:nvGrpSpPr>
        <p:grpSpPr bwMode="auto">
          <a:xfrm>
            <a:off x="2427288" y="854075"/>
            <a:ext cx="2406650" cy="622300"/>
            <a:chOff x="0" y="0"/>
            <a:chExt cx="2407293" cy="621584"/>
          </a:xfrm>
        </p:grpSpPr>
        <p:sp>
          <p:nvSpPr>
            <p:cNvPr id="1146" name="Прямоугольник"/>
            <p:cNvSpPr/>
            <p:nvPr/>
          </p:nvSpPr>
          <p:spPr>
            <a:xfrm>
              <a:off x="0" y="0"/>
              <a:ext cx="2407293" cy="621584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pic>
          <p:nvPicPr>
            <p:cNvPr id="146446" name="image22.jpeg" descr="image22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407294" cy="62158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pic>
        <p:nvPicPr>
          <p:cNvPr id="146435" name="Рисунок 6" descr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263" y="2662238"/>
            <a:ext cx="2000250" cy="150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50" name="Прямоугольник 7"/>
          <p:cNvSpPr txBox="1"/>
          <p:nvPr/>
        </p:nvSpPr>
        <p:spPr>
          <a:xfrm>
            <a:off x="3492500" y="2001838"/>
            <a:ext cx="5518150" cy="3587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u="sng" ker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ea typeface="+mn-ea"/>
                <a:cs typeface="Calibri"/>
                <a:sym typeface="Calibri"/>
                <a:hlinkClick r:id="rId5"/>
              </a:rPr>
              <a:t>https://www.youtube.com/watch?v=silOSPU2qAA&amp;t</a:t>
            </a:r>
            <a:r>
              <a: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 </a:t>
            </a:r>
          </a:p>
        </p:txBody>
      </p:sp>
      <p:sp>
        <p:nvSpPr>
          <p:cNvPr id="1151" name="TextBox 8"/>
          <p:cNvSpPr txBox="1"/>
          <p:nvPr/>
        </p:nvSpPr>
        <p:spPr>
          <a:xfrm>
            <a:off x="3670300" y="1525588"/>
            <a:ext cx="5351463" cy="498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Calibri"/>
                <a:ea typeface="+mn-ea"/>
                <a:cs typeface="Calibri"/>
                <a:sym typeface="Calibri"/>
              </a:rPr>
              <a:t>Пошаговая видео-инструкция </a:t>
            </a:r>
          </a:p>
        </p:txBody>
      </p:sp>
      <p:pic>
        <p:nvPicPr>
          <p:cNvPr id="146438" name="Рисунок 9" descr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6538" y="2413000"/>
            <a:ext cx="2033587" cy="2032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146439" name="Group 17"/>
          <p:cNvGrpSpPr>
            <a:grpSpLocks/>
          </p:cNvGrpSpPr>
          <p:nvPr/>
        </p:nvGrpSpPr>
        <p:grpSpPr bwMode="auto">
          <a:xfrm>
            <a:off x="-809625" y="5334000"/>
            <a:ext cx="2524125" cy="1524000"/>
            <a:chOff x="0" y="0"/>
            <a:chExt cx="2524124" cy="1524000"/>
          </a:xfrm>
        </p:grpSpPr>
        <p:sp>
          <p:nvSpPr>
            <p:cNvPr id="1153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54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46440" name="Parallelogram 36"/>
          <p:cNvGrpSpPr>
            <a:grpSpLocks/>
          </p:cNvGrpSpPr>
          <p:nvPr/>
        </p:nvGrpSpPr>
        <p:grpSpPr bwMode="auto">
          <a:xfrm>
            <a:off x="9086850" y="6354763"/>
            <a:ext cx="2736850" cy="266700"/>
            <a:chOff x="0" y="0"/>
            <a:chExt cx="2736392" cy="266611"/>
          </a:xfrm>
        </p:grpSpPr>
        <p:sp>
          <p:nvSpPr>
            <p:cNvPr id="1156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57" name="https://rusada.ru/"/>
            <p:cNvSpPr txBox="1"/>
            <p:nvPr/>
          </p:nvSpPr>
          <p:spPr>
            <a:xfrm>
              <a:off x="350779" y="4760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7" name="Рисунок 4"/>
          <p:cNvGrpSpPr>
            <a:grpSpLocks/>
          </p:cNvGrpSpPr>
          <p:nvPr/>
        </p:nvGrpSpPr>
        <p:grpSpPr bwMode="auto">
          <a:xfrm>
            <a:off x="5640388" y="2284413"/>
            <a:ext cx="2406650" cy="620712"/>
            <a:chOff x="0" y="0"/>
            <a:chExt cx="2407293" cy="621584"/>
          </a:xfrm>
        </p:grpSpPr>
        <p:sp>
          <p:nvSpPr>
            <p:cNvPr id="1160" name="Прямоугольник"/>
            <p:cNvSpPr/>
            <p:nvPr/>
          </p:nvSpPr>
          <p:spPr>
            <a:xfrm>
              <a:off x="0" y="0"/>
              <a:ext cx="2407293" cy="621584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pic>
          <p:nvPicPr>
            <p:cNvPr id="147468" name="image22.jpeg" descr="image22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407294" cy="62158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grpSp>
        <p:nvGrpSpPr>
          <p:cNvPr id="147458" name="Прямоугольник 6"/>
          <p:cNvGrpSpPr>
            <a:grpSpLocks/>
          </p:cNvGrpSpPr>
          <p:nvPr/>
        </p:nvGrpSpPr>
        <p:grpSpPr bwMode="auto">
          <a:xfrm>
            <a:off x="0" y="0"/>
            <a:ext cx="12192000" cy="738188"/>
            <a:chOff x="0" y="0"/>
            <a:chExt cx="12192000" cy="738231"/>
          </a:xfrm>
        </p:grpSpPr>
        <p:sp>
          <p:nvSpPr>
            <p:cNvPr id="1163" name="Прямоугольник"/>
            <p:cNvSpPr/>
            <p:nvPr/>
          </p:nvSpPr>
          <p:spPr>
            <a:xfrm>
              <a:off x="0" y="0"/>
              <a:ext cx="12192000" cy="738231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64" name="Остались вопросы ?"/>
            <p:cNvSpPr txBox="1"/>
            <p:nvPr/>
          </p:nvSpPr>
          <p:spPr>
            <a:xfrm>
              <a:off x="46038" y="120657"/>
              <a:ext cx="12099925" cy="496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Остались вопросы ?</a:t>
              </a:r>
            </a:p>
          </p:txBody>
        </p:sp>
      </p:grpSp>
      <p:sp>
        <p:nvSpPr>
          <p:cNvPr id="1166" name="TextBox 9"/>
          <p:cNvSpPr txBox="1"/>
          <p:nvPr/>
        </p:nvSpPr>
        <p:spPr>
          <a:xfrm>
            <a:off x="4341813" y="3068638"/>
            <a:ext cx="54991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Calibri"/>
                <a:ea typeface="+mn-ea"/>
                <a:cs typeface="Calibri"/>
                <a:sym typeface="Calibri"/>
              </a:rPr>
              <a:t>Вебинары для пулов тестирования</a:t>
            </a:r>
          </a:p>
        </p:txBody>
      </p:sp>
      <p:sp>
        <p:nvSpPr>
          <p:cNvPr id="1167" name="Прямоугольник 6"/>
          <p:cNvSpPr txBox="1"/>
          <p:nvPr/>
        </p:nvSpPr>
        <p:spPr>
          <a:xfrm>
            <a:off x="5557838" y="3771900"/>
            <a:ext cx="2570162" cy="4905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3000" b="1" u="sng">
                <a:solidFill>
                  <a:srgbClr val="2F5597"/>
                </a:solidFill>
              </a:defRPr>
            </a:pPr>
            <a:r>
              <a:rPr sz="3000" b="1" u="sng" kern="0">
                <a:solidFill>
                  <a:srgbClr val="2F5597"/>
                </a:solidFill>
                <a:latin typeface="Calibri"/>
                <a:ea typeface="+mn-ea"/>
                <a:cs typeface="Calibri"/>
                <a:sym typeface="Calibri"/>
              </a:rPr>
              <a:t>edu@rusada.ru</a:t>
            </a:r>
          </a:p>
        </p:txBody>
      </p:sp>
      <p:grpSp>
        <p:nvGrpSpPr>
          <p:cNvPr id="147461" name="Group 9"/>
          <p:cNvGrpSpPr>
            <a:grpSpLocks/>
          </p:cNvGrpSpPr>
          <p:nvPr/>
        </p:nvGrpSpPr>
        <p:grpSpPr bwMode="auto">
          <a:xfrm>
            <a:off x="923925" y="2668588"/>
            <a:ext cx="2570163" cy="2506662"/>
            <a:chOff x="0" y="0"/>
            <a:chExt cx="2569936" cy="2506931"/>
          </a:xfrm>
        </p:grpSpPr>
        <p:sp>
          <p:nvSpPr>
            <p:cNvPr id="1168" name="Freeform 32"/>
            <p:cNvSpPr/>
            <p:nvPr/>
          </p:nvSpPr>
          <p:spPr>
            <a:xfrm>
              <a:off x="0" y="0"/>
              <a:ext cx="2569936" cy="250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69" name="Freeform 33"/>
            <p:cNvSpPr/>
            <p:nvPr/>
          </p:nvSpPr>
          <p:spPr>
            <a:xfrm>
              <a:off x="320647" y="328647"/>
              <a:ext cx="1928643" cy="131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170" name="Freeform 34"/>
            <p:cNvSpPr/>
            <p:nvPr/>
          </p:nvSpPr>
          <p:spPr>
            <a:xfrm>
              <a:off x="1165122" y="1686106"/>
              <a:ext cx="239692" cy="24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2519901" y="793459"/>
            <a:ext cx="7957343" cy="662736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48482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148490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48491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48483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dirty="0"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sp>
        <p:nvSpPr>
          <p:cNvPr id="148484" name="Straight Connector 9"/>
          <p:cNvSpPr>
            <a:spLocks noChangeShapeType="1"/>
          </p:cNvSpPr>
          <p:nvPr/>
        </p:nvSpPr>
        <p:spPr bwMode="auto">
          <a:xfrm flipH="1" flipV="1">
            <a:off x="4159250" y="3998913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2519901" y="893995"/>
            <a:ext cx="80785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Бесплатный онлайн курс для спортсменов и их родителей</a:t>
            </a:r>
          </a:p>
        </p:txBody>
      </p:sp>
      <p:pic>
        <p:nvPicPr>
          <p:cNvPr id="1484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590675"/>
            <a:ext cx="79581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660650"/>
            <a:ext cx="19526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age2.png" descr="imag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1000125"/>
            <a:ext cx="5684838" cy="3181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149506" name="Parallelogram 36"/>
          <p:cNvGrpSpPr>
            <a:grpSpLocks/>
          </p:cNvGrpSpPr>
          <p:nvPr/>
        </p:nvGrpSpPr>
        <p:grpSpPr bwMode="auto">
          <a:xfrm>
            <a:off x="9345613" y="177800"/>
            <a:ext cx="2736850" cy="266700"/>
            <a:chOff x="0" y="0"/>
            <a:chExt cx="2736392" cy="266611"/>
          </a:xfrm>
        </p:grpSpPr>
        <p:sp>
          <p:nvSpPr>
            <p:cNvPr id="420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+mn-lt"/>
                  <a:ea typeface="+mn-ea"/>
                  <a:cs typeface="+mn-cs"/>
                </a:rPr>
                <a:t>https://rusada.ru/</a:t>
              </a:r>
            </a:p>
          </p:txBody>
        </p:sp>
      </p:grpSp>
      <p:pic>
        <p:nvPicPr>
          <p:cNvPr id="149507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01600"/>
            <a:ext cx="5243513" cy="7334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9508" name="Picture 10" descr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3588" y="3992563"/>
            <a:ext cx="4694237" cy="2668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950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5288" y="1169988"/>
            <a:ext cx="355123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4438" y="4130675"/>
            <a:ext cx="379253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1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9763" y="137953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2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10675" y="582771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3" name="Picture 10" descr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3992563"/>
            <a:ext cx="4694238" cy="2668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49514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52588" y="4138613"/>
            <a:ext cx="377825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6"/>
          <p:cNvSpPr/>
          <p:nvPr/>
        </p:nvSpPr>
        <p:spPr>
          <a:xfrm>
            <a:off x="7442200" y="960438"/>
            <a:ext cx="3506788" cy="4937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04451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250" y="960438"/>
            <a:ext cx="3294063" cy="4937125"/>
          </a:xfrm>
        </p:spPr>
      </p:pic>
      <p:sp>
        <p:nvSpPr>
          <p:cNvPr id="427" name="TextBox 9"/>
          <p:cNvSpPr txBox="1"/>
          <p:nvPr/>
        </p:nvSpPr>
        <p:spPr>
          <a:xfrm>
            <a:off x="1778000" y="941388"/>
            <a:ext cx="7067550" cy="6461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solidFill>
                  <a:srgbClr val="000000"/>
                </a:solidFill>
                <a:latin typeface="+mj-lt"/>
              </a:rPr>
              <a:t>Изучите</a:t>
            </a:r>
            <a:r>
              <a:rPr kern="0" dirty="0">
                <a:solidFill>
                  <a:srgbClr val="000000"/>
                </a:solidFill>
                <a:latin typeface="+mj-lt"/>
              </a:rPr>
              <a:t> </a:t>
            </a:r>
            <a:r>
              <a:rPr kern="0" dirty="0" err="1">
                <a:solidFill>
                  <a:srgbClr val="000000"/>
                </a:solidFill>
                <a:latin typeface="+mj-lt"/>
              </a:rPr>
              <a:t>памятку</a:t>
            </a:r>
            <a:endParaRPr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04453" name="Group 10"/>
          <p:cNvGrpSpPr>
            <a:grpSpLocks/>
          </p:cNvGrpSpPr>
          <p:nvPr/>
        </p:nvGrpSpPr>
        <p:grpSpPr bwMode="auto">
          <a:xfrm>
            <a:off x="3454400" y="2212975"/>
            <a:ext cx="442913" cy="92075"/>
            <a:chOff x="0" y="0"/>
            <a:chExt cx="442738" cy="91650"/>
          </a:xfrm>
        </p:grpSpPr>
        <p:sp>
          <p:nvSpPr>
            <p:cNvPr id="428" name="Oval 11"/>
            <p:cNvSpPr/>
            <p:nvPr/>
          </p:nvSpPr>
          <p:spPr>
            <a:xfrm>
              <a:off x="0" y="0"/>
              <a:ext cx="92039" cy="91650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29" name="Oval 12"/>
            <p:cNvSpPr/>
            <p:nvPr/>
          </p:nvSpPr>
          <p:spPr>
            <a:xfrm>
              <a:off x="176143" y="0"/>
              <a:ext cx="90451" cy="91650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30" name="Oval 13"/>
            <p:cNvSpPr/>
            <p:nvPr/>
          </p:nvSpPr>
          <p:spPr>
            <a:xfrm>
              <a:off x="350699" y="0"/>
              <a:ext cx="92039" cy="916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00B050"/>
                  </a:solidFill>
                </a:defRPr>
              </a:pPr>
              <a:endParaRPr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04454" name="Group 17"/>
          <p:cNvGrpSpPr>
            <a:grpSpLocks/>
          </p:cNvGrpSpPr>
          <p:nvPr/>
        </p:nvGrpSpPr>
        <p:grpSpPr bwMode="auto">
          <a:xfrm>
            <a:off x="0" y="5334000"/>
            <a:ext cx="2524125" cy="1524000"/>
            <a:chOff x="0" y="0"/>
            <a:chExt cx="2524124" cy="1524000"/>
          </a:xfrm>
        </p:grpSpPr>
        <p:sp>
          <p:nvSpPr>
            <p:cNvPr id="432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33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435" name="Прямоугольник 2"/>
          <p:cNvSpPr/>
          <p:nvPr/>
        </p:nvSpPr>
        <p:spPr>
          <a:xfrm>
            <a:off x="8070850" y="0"/>
            <a:ext cx="4121150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04456" name="Parallelogram 36"/>
          <p:cNvGrpSpPr>
            <a:grpSpLocks/>
          </p:cNvGrpSpPr>
          <p:nvPr/>
        </p:nvGrpSpPr>
        <p:grpSpPr bwMode="auto">
          <a:xfrm>
            <a:off x="9194800" y="6381750"/>
            <a:ext cx="2736850" cy="266700"/>
            <a:chOff x="0" y="0"/>
            <a:chExt cx="2736392" cy="266611"/>
          </a:xfrm>
        </p:grpSpPr>
        <p:sp>
          <p:nvSpPr>
            <p:cNvPr id="436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37" name="https://rusada.ru/"/>
            <p:cNvSpPr txBox="1"/>
            <p:nvPr/>
          </p:nvSpPr>
          <p:spPr>
            <a:xfrm>
              <a:off x="350779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39" name="Прямоугольник 22"/>
          <p:cNvSpPr txBox="1"/>
          <p:nvPr/>
        </p:nvSpPr>
        <p:spPr>
          <a:xfrm>
            <a:off x="1014413" y="2519363"/>
            <a:ext cx="6003925" cy="1077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Доступна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на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сайте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РУСАДА в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разделе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Образование</a:t>
            </a:r>
            <a:r>
              <a:rPr lang="ru-RU" kern="0" dirty="0">
                <a:latin typeface="Calibri"/>
                <a:ea typeface="+mn-ea"/>
                <a:cs typeface="Calibri"/>
                <a:sym typeface="Calibri"/>
              </a:rPr>
              <a:t> - Памятки</a:t>
            </a:r>
            <a:endParaRPr kern="0" dirty="0"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04458" name="Рисунок 3" descr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013" y="954088"/>
            <a:ext cx="3511550" cy="495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394335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Box 2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0E93F3-F964-4AA7-8302-A111E7BB2183}" type="slidenum">
              <a:rPr lang="ru-RU" smtClean="0">
                <a:ea typeface="Helvetica"/>
                <a:cs typeface="Helvetic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smtClean="0">
              <a:ea typeface="Helvetica"/>
              <a:cs typeface="Helvetica"/>
            </a:endParaRPr>
          </a:p>
        </p:txBody>
      </p:sp>
      <p:grpSp>
        <p:nvGrpSpPr>
          <p:cNvPr id="150530" name="Group 9"/>
          <p:cNvGrpSpPr>
            <a:grpSpLocks/>
          </p:cNvGrpSpPr>
          <p:nvPr/>
        </p:nvGrpSpPr>
        <p:grpSpPr bwMode="auto">
          <a:xfrm>
            <a:off x="698500" y="1577975"/>
            <a:ext cx="747713" cy="730250"/>
            <a:chOff x="0" y="0"/>
            <a:chExt cx="748275" cy="729931"/>
          </a:xfrm>
        </p:grpSpPr>
        <p:sp>
          <p:nvSpPr>
            <p:cNvPr id="150560" name="Freeform 32"/>
            <p:cNvSpPr>
              <a:spLocks noChangeArrowheads="1"/>
            </p:cNvSpPr>
            <p:nvPr/>
          </p:nvSpPr>
          <p:spPr bwMode="auto">
            <a:xfrm>
              <a:off x="0" y="-1"/>
              <a:ext cx="748277" cy="729933"/>
            </a:xfrm>
            <a:custGeom>
              <a:avLst/>
              <a:gdLst>
                <a:gd name="T0" fmla="*/ 374139 w 21600"/>
                <a:gd name="T1" fmla="*/ 364967 h 21600"/>
                <a:gd name="T2" fmla="*/ 374139 w 21600"/>
                <a:gd name="T3" fmla="*/ 364967 h 21600"/>
                <a:gd name="T4" fmla="*/ 374139 w 21600"/>
                <a:gd name="T5" fmla="*/ 364967 h 21600"/>
                <a:gd name="T6" fmla="*/ 374139 w 21600"/>
                <a:gd name="T7" fmla="*/ 3649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50561" name="Freeform 33"/>
            <p:cNvSpPr>
              <a:spLocks noChangeArrowheads="1"/>
            </p:cNvSpPr>
            <p:nvPr/>
          </p:nvSpPr>
          <p:spPr bwMode="auto">
            <a:xfrm>
              <a:off x="93534" y="95875"/>
              <a:ext cx="561208" cy="383849"/>
            </a:xfrm>
            <a:custGeom>
              <a:avLst/>
              <a:gdLst>
                <a:gd name="T0" fmla="*/ 280604 w 21600"/>
                <a:gd name="T1" fmla="*/ 191925 h 21600"/>
                <a:gd name="T2" fmla="*/ 280604 w 21600"/>
                <a:gd name="T3" fmla="*/ 191925 h 21600"/>
                <a:gd name="T4" fmla="*/ 280604 w 21600"/>
                <a:gd name="T5" fmla="*/ 191925 h 21600"/>
                <a:gd name="T6" fmla="*/ 280604 w 21600"/>
                <a:gd name="T7" fmla="*/ 19192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50562" name="Freeform 34"/>
            <p:cNvSpPr>
              <a:spLocks noChangeArrowheads="1"/>
            </p:cNvSpPr>
            <p:nvPr/>
          </p:nvSpPr>
          <p:spPr bwMode="auto">
            <a:xfrm>
              <a:off x="339146" y="490759"/>
              <a:ext cx="69984" cy="71907"/>
            </a:xfrm>
            <a:custGeom>
              <a:avLst/>
              <a:gdLst>
                <a:gd name="T0" fmla="*/ 34992 w 21600"/>
                <a:gd name="T1" fmla="*/ 35954 h 21600"/>
                <a:gd name="T2" fmla="*/ 34992 w 21600"/>
                <a:gd name="T3" fmla="*/ 35954 h 21600"/>
                <a:gd name="T4" fmla="*/ 34992 w 21600"/>
                <a:gd name="T5" fmla="*/ 35954 h 21600"/>
                <a:gd name="T6" fmla="*/ 34992 w 21600"/>
                <a:gd name="T7" fmla="*/ 3595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</p:grpSp>
      <p:grpSp>
        <p:nvGrpSpPr>
          <p:cNvPr id="150531" name="Group 106"/>
          <p:cNvGrpSpPr>
            <a:grpSpLocks/>
          </p:cNvGrpSpPr>
          <p:nvPr/>
        </p:nvGrpSpPr>
        <p:grpSpPr bwMode="auto">
          <a:xfrm>
            <a:off x="5622925" y="3840163"/>
            <a:ext cx="6064250" cy="1790700"/>
            <a:chOff x="0" y="0"/>
            <a:chExt cx="6063491" cy="1791382"/>
          </a:xfrm>
        </p:grpSpPr>
        <p:sp>
          <p:nvSpPr>
            <p:cNvPr id="150553" name="Freeform 5"/>
            <p:cNvSpPr>
              <a:spLocks noChangeArrowheads="1"/>
            </p:cNvSpPr>
            <p:nvPr/>
          </p:nvSpPr>
          <p:spPr bwMode="auto">
            <a:xfrm>
              <a:off x="318" y="111123"/>
              <a:ext cx="6059825" cy="1680260"/>
            </a:xfrm>
            <a:custGeom>
              <a:avLst/>
              <a:gdLst>
                <a:gd name="T0" fmla="*/ 3029913 w 21342"/>
                <a:gd name="T1" fmla="*/ 840130 h 21346"/>
                <a:gd name="T2" fmla="*/ 3029913 w 21342"/>
                <a:gd name="T3" fmla="*/ 840130 h 21346"/>
                <a:gd name="T4" fmla="*/ 3029913 w 21342"/>
                <a:gd name="T5" fmla="*/ 840130 h 21346"/>
                <a:gd name="T6" fmla="*/ 3029913 w 21342"/>
                <a:gd name="T7" fmla="*/ 840130 h 21346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342"/>
                <a:gd name="T13" fmla="*/ 0 h 21346"/>
                <a:gd name="T14" fmla="*/ 21342 w 21342"/>
                <a:gd name="T15" fmla="*/ 21346 h 213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B3B3B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50554" name="Freeform 6"/>
            <p:cNvSpPr>
              <a:spLocks noChangeArrowheads="1"/>
            </p:cNvSpPr>
            <p:nvPr/>
          </p:nvSpPr>
          <p:spPr bwMode="auto">
            <a:xfrm>
              <a:off x="0" y="572916"/>
              <a:ext cx="6063492" cy="1207244"/>
            </a:xfrm>
            <a:custGeom>
              <a:avLst/>
              <a:gdLst>
                <a:gd name="T0" fmla="*/ 3031746 w 21600"/>
                <a:gd name="T1" fmla="*/ 603622 h 21600"/>
                <a:gd name="T2" fmla="*/ 3031746 w 21600"/>
                <a:gd name="T3" fmla="*/ 603622 h 21600"/>
                <a:gd name="T4" fmla="*/ 3031746 w 21600"/>
                <a:gd name="T5" fmla="*/ 603622 h 21600"/>
                <a:gd name="T6" fmla="*/ 3031746 w 21600"/>
                <a:gd name="T7" fmla="*/ 60362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cubicBezTo>
                    <a:pt x="17" y="9643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B3B3B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50555" name="Freeform 7"/>
            <p:cNvSpPr>
              <a:spLocks noChangeArrowheads="1"/>
            </p:cNvSpPr>
            <p:nvPr/>
          </p:nvSpPr>
          <p:spPr bwMode="auto">
            <a:xfrm>
              <a:off x="2339" y="0"/>
              <a:ext cx="6059825" cy="1682072"/>
            </a:xfrm>
            <a:custGeom>
              <a:avLst/>
              <a:gdLst>
                <a:gd name="T0" fmla="*/ 3029913 w 21342"/>
                <a:gd name="T1" fmla="*/ 841036 h 21331"/>
                <a:gd name="T2" fmla="*/ 3029913 w 21342"/>
                <a:gd name="T3" fmla="*/ 841036 h 21331"/>
                <a:gd name="T4" fmla="*/ 3029913 w 21342"/>
                <a:gd name="T5" fmla="*/ 841036 h 21331"/>
                <a:gd name="T6" fmla="*/ 3029913 w 21342"/>
                <a:gd name="T7" fmla="*/ 841036 h 2133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342"/>
                <a:gd name="T13" fmla="*/ 0 h 21331"/>
                <a:gd name="T14" fmla="*/ 21342 w 21342"/>
                <a:gd name="T15" fmla="*/ 21331 h 21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2F2F2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422" name="Freeform 8"/>
            <p:cNvSpPr/>
            <p:nvPr/>
          </p:nvSpPr>
          <p:spPr>
            <a:xfrm>
              <a:off x="393651" y="65112"/>
              <a:ext cx="5420634" cy="150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557" name="Freeform 9"/>
            <p:cNvSpPr>
              <a:spLocks noChangeArrowheads="1"/>
            </p:cNvSpPr>
            <p:nvPr/>
          </p:nvSpPr>
          <p:spPr bwMode="auto">
            <a:xfrm>
              <a:off x="2969111" y="64762"/>
              <a:ext cx="2845862" cy="1504256"/>
            </a:xfrm>
            <a:custGeom>
              <a:avLst/>
              <a:gdLst>
                <a:gd name="T0" fmla="*/ 1422931 w 21600"/>
                <a:gd name="T1" fmla="*/ 752128 h 21600"/>
                <a:gd name="T2" fmla="*/ 1422931 w 21600"/>
                <a:gd name="T3" fmla="*/ 752128 h 21600"/>
                <a:gd name="T4" fmla="*/ 1422931 w 21600"/>
                <a:gd name="T5" fmla="*/ 752128 h 21600"/>
                <a:gd name="T6" fmla="*/ 1422931 w 21600"/>
                <a:gd name="T7" fmla="*/ 7521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50558" name="Freeform 10"/>
            <p:cNvSpPr>
              <a:spLocks noChangeArrowheads="1"/>
            </p:cNvSpPr>
            <p:nvPr/>
          </p:nvSpPr>
          <p:spPr bwMode="auto">
            <a:xfrm>
              <a:off x="1408232" y="1335593"/>
              <a:ext cx="254681" cy="67599"/>
            </a:xfrm>
            <a:custGeom>
              <a:avLst/>
              <a:gdLst>
                <a:gd name="T0" fmla="*/ 127341 w 19174"/>
                <a:gd name="T1" fmla="*/ 33800 h 19017"/>
                <a:gd name="T2" fmla="*/ 127341 w 19174"/>
                <a:gd name="T3" fmla="*/ 33800 h 19017"/>
                <a:gd name="T4" fmla="*/ 127341 w 19174"/>
                <a:gd name="T5" fmla="*/ 33800 h 19017"/>
                <a:gd name="T6" fmla="*/ 127341 w 19174"/>
                <a:gd name="T7" fmla="*/ 33800 h 190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174"/>
                <a:gd name="T13" fmla="*/ 0 h 19017"/>
                <a:gd name="T14" fmla="*/ 19174 w 19174"/>
                <a:gd name="T15" fmla="*/ 19017 h 190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6D6E7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  <p:sp>
          <p:nvSpPr>
            <p:cNvPr id="150559" name="Freeform 11"/>
            <p:cNvSpPr>
              <a:spLocks noChangeArrowheads="1"/>
            </p:cNvSpPr>
            <p:nvPr/>
          </p:nvSpPr>
          <p:spPr bwMode="auto">
            <a:xfrm>
              <a:off x="4370286" y="246606"/>
              <a:ext cx="442558" cy="89521"/>
            </a:xfrm>
            <a:custGeom>
              <a:avLst/>
              <a:gdLst>
                <a:gd name="T0" fmla="*/ 221279 w 21311"/>
                <a:gd name="T1" fmla="*/ 44761 h 21267"/>
                <a:gd name="T2" fmla="*/ 221279 w 21311"/>
                <a:gd name="T3" fmla="*/ 44761 h 21267"/>
                <a:gd name="T4" fmla="*/ 221279 w 21311"/>
                <a:gd name="T5" fmla="*/ 44761 h 21267"/>
                <a:gd name="T6" fmla="*/ 221279 w 21311"/>
                <a:gd name="T7" fmla="*/ 44761 h 2126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311"/>
                <a:gd name="T13" fmla="*/ 0 h 21267"/>
                <a:gd name="T14" fmla="*/ 21311 w 21311"/>
                <a:gd name="T15" fmla="*/ 21267 h 21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cubicBezTo>
                    <a:pt x="201" y="568"/>
                    <a:pt x="201" y="568"/>
                    <a:pt x="201" y="568"/>
                  </a:cubicBez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cubicBezTo>
                    <a:pt x="21111" y="20463"/>
                    <a:pt x="21111" y="20463"/>
                    <a:pt x="21111" y="20463"/>
                  </a:cubicBez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6D6E7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endParaRPr lang="ru-RU">
                <a:latin typeface="Calibri" pitchFamily="34" charset="0"/>
                <a:cs typeface="Helvetica"/>
              </a:endParaRPr>
            </a:p>
          </p:txBody>
        </p:sp>
      </p:grpSp>
      <p:sp>
        <p:nvSpPr>
          <p:cNvPr id="1427" name="Oval Callout 114"/>
          <p:cNvSpPr/>
          <p:nvPr/>
        </p:nvSpPr>
        <p:spPr>
          <a:xfrm>
            <a:off x="8248650" y="2968625"/>
            <a:ext cx="1766888" cy="118268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8" name="Oval Callout 117"/>
          <p:cNvSpPr/>
          <p:nvPr/>
        </p:nvSpPr>
        <p:spPr>
          <a:xfrm>
            <a:off x="9674225" y="3813175"/>
            <a:ext cx="1176338" cy="787400"/>
          </a:xfrm>
          <a:prstGeom prst="wedgeEllipseCallout">
            <a:avLst>
              <a:gd name="adj1" fmla="val 11299"/>
              <a:gd name="adj2" fmla="val 66763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9" name="Oval Callout 122"/>
          <p:cNvSpPr/>
          <p:nvPr/>
        </p:nvSpPr>
        <p:spPr>
          <a:xfrm>
            <a:off x="8464550" y="4357688"/>
            <a:ext cx="995363" cy="665162"/>
          </a:xfrm>
          <a:prstGeom prst="wedgeEllipseCallout">
            <a:avLst>
              <a:gd name="adj1" fmla="val -5639"/>
              <a:gd name="adj2" fmla="val 6628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0" name="Oval Callout 123"/>
          <p:cNvSpPr/>
          <p:nvPr/>
        </p:nvSpPr>
        <p:spPr>
          <a:xfrm>
            <a:off x="7159625" y="4240213"/>
            <a:ext cx="993775" cy="666750"/>
          </a:xfrm>
          <a:prstGeom prst="wedgeEllipseCallout">
            <a:avLst>
              <a:gd name="adj1" fmla="val 39098"/>
              <a:gd name="adj2" fmla="val 65020"/>
            </a:avLst>
          </a:prstGeom>
          <a:solidFill>
            <a:srgbClr val="FFFFFF"/>
          </a:solidFill>
          <a:ln w="12700">
            <a:solidFill>
              <a:srgbClr val="00B050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536" name="TextBox 3"/>
          <p:cNvSpPr>
            <a:spLocks noChangeArrowheads="1"/>
          </p:cNvSpPr>
          <p:nvPr/>
        </p:nvSpPr>
        <p:spPr bwMode="auto">
          <a:xfrm>
            <a:off x="10529888" y="0"/>
            <a:ext cx="1298575" cy="565150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endParaRPr lang="ru-RU">
              <a:latin typeface="Calibri" pitchFamily="34" charset="0"/>
              <a:cs typeface="Helvetica"/>
            </a:endParaRPr>
          </a:p>
        </p:txBody>
      </p:sp>
      <p:sp>
        <p:nvSpPr>
          <p:cNvPr id="150537" name="Прямоугольник 4"/>
          <p:cNvSpPr txBox="1">
            <a:spLocks noChangeArrowheads="1"/>
          </p:cNvSpPr>
          <p:nvPr/>
        </p:nvSpPr>
        <p:spPr bwMode="auto">
          <a:xfrm>
            <a:off x="663575" y="396875"/>
            <a:ext cx="3957638" cy="446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ru-RU" sz="2800" b="1">
                <a:latin typeface="Calibri" pitchFamily="34" charset="0"/>
                <a:cs typeface="Helvetica"/>
              </a:rPr>
              <a:t>Контактная информация</a:t>
            </a:r>
          </a:p>
        </p:txBody>
      </p:sp>
      <p:grpSp>
        <p:nvGrpSpPr>
          <p:cNvPr id="150538" name="กลุ่ม 665"/>
          <p:cNvGrpSpPr>
            <a:grpSpLocks/>
          </p:cNvGrpSpPr>
          <p:nvPr/>
        </p:nvGrpSpPr>
        <p:grpSpPr bwMode="auto">
          <a:xfrm>
            <a:off x="10045700" y="4035425"/>
            <a:ext cx="493713" cy="460375"/>
            <a:chOff x="0" y="0"/>
            <a:chExt cx="493829" cy="460109"/>
          </a:xfrm>
        </p:grpSpPr>
        <p:sp>
          <p:nvSpPr>
            <p:cNvPr id="150551" name="Oval 53"/>
            <p:cNvSpPr>
              <a:spLocks noChangeArrowheads="1"/>
            </p:cNvSpPr>
            <p:nvPr/>
          </p:nvSpPr>
          <p:spPr bwMode="auto">
            <a:xfrm>
              <a:off x="0" y="0"/>
              <a:ext cx="493830" cy="460110"/>
            </a:xfrm>
            <a:prstGeom prst="ellipse">
              <a:avLst/>
            </a:prstGeom>
            <a:solidFill>
              <a:srgbClr val="EF3F37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2171700"/>
              <a:endParaRPr lang="ru-RU" sz="6700">
                <a:latin typeface="Calibri" pitchFamily="34" charset="0"/>
                <a:cs typeface="Helvetica"/>
              </a:endParaRPr>
            </a:p>
          </p:txBody>
        </p:sp>
        <p:sp>
          <p:nvSpPr>
            <p:cNvPr id="150552" name="Freeform 54"/>
            <p:cNvSpPr>
              <a:spLocks noChangeArrowheads="1"/>
            </p:cNvSpPr>
            <p:nvPr/>
          </p:nvSpPr>
          <p:spPr bwMode="auto">
            <a:xfrm>
              <a:off x="135115" y="156552"/>
              <a:ext cx="219675" cy="141463"/>
            </a:xfrm>
            <a:custGeom>
              <a:avLst/>
              <a:gdLst>
                <a:gd name="T0" fmla="*/ 109838 w 21185"/>
                <a:gd name="T1" fmla="*/ 70732 h 21200"/>
                <a:gd name="T2" fmla="*/ 109838 w 21185"/>
                <a:gd name="T3" fmla="*/ 70732 h 21200"/>
                <a:gd name="T4" fmla="*/ 109838 w 21185"/>
                <a:gd name="T5" fmla="*/ 70732 h 21200"/>
                <a:gd name="T6" fmla="*/ 109838 w 21185"/>
                <a:gd name="T7" fmla="*/ 70732 h 21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85"/>
                <a:gd name="T13" fmla="*/ 0 h 21200"/>
                <a:gd name="T14" fmla="*/ 21185 w 21185"/>
                <a:gd name="T15" fmla="*/ 21200 h 2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85" h="21200" extrusionOk="0">
                  <a:moveTo>
                    <a:pt x="2492" y="20600"/>
                  </a:moveTo>
                  <a:cubicBezTo>
                    <a:pt x="1385" y="20600"/>
                    <a:pt x="831" y="19800"/>
                    <a:pt x="831" y="18200"/>
                  </a:cubicBezTo>
                  <a:cubicBezTo>
                    <a:pt x="-277" y="15800"/>
                    <a:pt x="-277" y="3800"/>
                    <a:pt x="831" y="1400"/>
                  </a:cubicBezTo>
                  <a:cubicBezTo>
                    <a:pt x="1385" y="600"/>
                    <a:pt x="1938" y="600"/>
                    <a:pt x="3046" y="600"/>
                  </a:cubicBezTo>
                  <a:cubicBezTo>
                    <a:pt x="6369" y="-200"/>
                    <a:pt x="18000" y="-200"/>
                    <a:pt x="19108" y="600"/>
                  </a:cubicBezTo>
                  <a:cubicBezTo>
                    <a:pt x="19661" y="600"/>
                    <a:pt x="20215" y="1400"/>
                    <a:pt x="20769" y="3000"/>
                  </a:cubicBezTo>
                  <a:cubicBezTo>
                    <a:pt x="21323" y="5400"/>
                    <a:pt x="21323" y="15800"/>
                    <a:pt x="20769" y="19000"/>
                  </a:cubicBezTo>
                  <a:cubicBezTo>
                    <a:pt x="20215" y="19800"/>
                    <a:pt x="20215" y="20600"/>
                    <a:pt x="19661" y="20600"/>
                  </a:cubicBezTo>
                  <a:cubicBezTo>
                    <a:pt x="18000" y="21400"/>
                    <a:pt x="4154" y="21400"/>
                    <a:pt x="2492" y="20600"/>
                  </a:cubicBezTo>
                  <a:close/>
                  <a:moveTo>
                    <a:pt x="8031" y="15000"/>
                  </a:moveTo>
                  <a:cubicBezTo>
                    <a:pt x="10246" y="13400"/>
                    <a:pt x="12461" y="11800"/>
                    <a:pt x="14677" y="10200"/>
                  </a:cubicBezTo>
                  <a:cubicBezTo>
                    <a:pt x="12461" y="8600"/>
                    <a:pt x="10246" y="7000"/>
                    <a:pt x="8031" y="5400"/>
                  </a:cubicBezTo>
                  <a:cubicBezTo>
                    <a:pt x="8031" y="8600"/>
                    <a:pt x="8031" y="11800"/>
                    <a:pt x="8031" y="150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2171700"/>
              <a:endParaRPr lang="ru-RU" sz="6700">
                <a:latin typeface="Calibri" pitchFamily="34" charset="0"/>
                <a:cs typeface="Helvetica"/>
              </a:endParaRPr>
            </a:p>
          </p:txBody>
        </p:sp>
      </p:grpSp>
      <p:pic>
        <p:nvPicPr>
          <p:cNvPr id="14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63" y="4400550"/>
            <a:ext cx="414337" cy="41433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443" name="Freeform 83"/>
          <p:cNvSpPr/>
          <p:nvPr/>
        </p:nvSpPr>
        <p:spPr>
          <a:xfrm>
            <a:off x="5729288" y="1519238"/>
            <a:ext cx="411162" cy="66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46" y="9683"/>
                </a:moveTo>
                <a:cubicBezTo>
                  <a:pt x="13292" y="20483"/>
                  <a:pt x="13292" y="20483"/>
                  <a:pt x="13292" y="20483"/>
                </a:cubicBezTo>
                <a:cubicBezTo>
                  <a:pt x="12738" y="21228"/>
                  <a:pt x="12185" y="21600"/>
                  <a:pt x="11077" y="21600"/>
                </a:cubicBezTo>
                <a:cubicBezTo>
                  <a:pt x="9969" y="21600"/>
                  <a:pt x="8862" y="21228"/>
                  <a:pt x="8862" y="20483"/>
                </a:cubicBezTo>
                <a:cubicBezTo>
                  <a:pt x="1108" y="9683"/>
                  <a:pt x="1108" y="9683"/>
                  <a:pt x="1108" y="9683"/>
                </a:cubicBezTo>
                <a:cubicBezTo>
                  <a:pt x="554" y="8938"/>
                  <a:pt x="0" y="7821"/>
                  <a:pt x="0" y="7076"/>
                </a:cubicBezTo>
                <a:cubicBezTo>
                  <a:pt x="0" y="2979"/>
                  <a:pt x="4985" y="0"/>
                  <a:pt x="11077" y="0"/>
                </a:cubicBezTo>
                <a:cubicBezTo>
                  <a:pt x="17169" y="0"/>
                  <a:pt x="21600" y="2979"/>
                  <a:pt x="21600" y="7076"/>
                </a:cubicBezTo>
                <a:cubicBezTo>
                  <a:pt x="21600" y="7821"/>
                  <a:pt x="21600" y="8938"/>
                  <a:pt x="21046" y="9683"/>
                </a:cubicBezTo>
                <a:close/>
                <a:moveTo>
                  <a:pt x="11077" y="3352"/>
                </a:moveTo>
                <a:cubicBezTo>
                  <a:pt x="8308" y="3352"/>
                  <a:pt x="5538" y="5214"/>
                  <a:pt x="5538" y="7076"/>
                </a:cubicBezTo>
                <a:cubicBezTo>
                  <a:pt x="5538" y="8938"/>
                  <a:pt x="8308" y="10800"/>
                  <a:pt x="11077" y="10800"/>
                </a:cubicBezTo>
                <a:cubicBezTo>
                  <a:pt x="13846" y="10800"/>
                  <a:pt x="16615" y="8938"/>
                  <a:pt x="16615" y="7076"/>
                </a:cubicBezTo>
                <a:cubicBezTo>
                  <a:pt x="16615" y="5214"/>
                  <a:pt x="13846" y="3352"/>
                  <a:pt x="11077" y="3352"/>
                </a:cubicBez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0541" name="TextBox 5"/>
          <p:cNvSpPr txBox="1">
            <a:spLocks noChangeArrowheads="1"/>
          </p:cNvSpPr>
          <p:nvPr/>
        </p:nvSpPr>
        <p:spPr bwMode="auto">
          <a:xfrm>
            <a:off x="6480175" y="1687513"/>
            <a:ext cx="4919663" cy="392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2400" b="1" u="sng">
                <a:solidFill>
                  <a:srgbClr val="2F5597"/>
                </a:solidFill>
                <a:latin typeface="Calibri" pitchFamily="34" charset="0"/>
                <a:cs typeface="Helvetica"/>
              </a:rPr>
              <a:t>125284, г. Москва, Беговая ул., д.6А</a:t>
            </a:r>
          </a:p>
        </p:txBody>
      </p:sp>
      <p:sp>
        <p:nvSpPr>
          <p:cNvPr id="1445" name="Прямоугольник 6"/>
          <p:cNvSpPr txBox="1"/>
          <p:nvPr/>
        </p:nvSpPr>
        <p:spPr>
          <a:xfrm>
            <a:off x="1738313" y="1414463"/>
            <a:ext cx="2570162" cy="8334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342900" indent="-342900" fontAlgn="auto">
              <a:spcBef>
                <a:spcPts val="500"/>
              </a:spcBef>
              <a:spcAft>
                <a:spcPts val="0"/>
              </a:spcAft>
              <a:defRPr sz="2400" b="1" u="sng">
                <a:solidFill>
                  <a:srgbClr val="2F5597"/>
                </a:solidFill>
              </a:defRPr>
            </a:pPr>
            <a:r>
              <a:rPr sz="2400"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ea typeface="+mn-ea"/>
                <a:cs typeface="+mn-cs"/>
                <a:hlinkClick r:id="rId3"/>
              </a:rPr>
              <a:t>www.rusada.ru</a:t>
            </a:r>
          </a:p>
          <a:p>
            <a:pPr marL="342900" indent="-342900" fontAlgn="auto">
              <a:spcBef>
                <a:spcPts val="500"/>
              </a:spcBef>
              <a:spcAft>
                <a:spcPts val="0"/>
              </a:spcAft>
              <a:defRPr sz="2400" b="1" u="sng">
                <a:solidFill>
                  <a:srgbClr val="2F5597"/>
                </a:solidFill>
              </a:defRPr>
            </a:pPr>
            <a:r>
              <a:rPr sz="2400" b="1" u="sng">
                <a:solidFill>
                  <a:srgbClr val="2F5597"/>
                </a:solidFill>
                <a:latin typeface="+mn-lt"/>
                <a:ea typeface="+mn-ea"/>
                <a:cs typeface="+mn-cs"/>
              </a:rPr>
              <a:t>rusada@rusada.ru</a:t>
            </a:r>
          </a:p>
        </p:txBody>
      </p:sp>
      <p:sp>
        <p:nvSpPr>
          <p:cNvPr id="1446" name="Freeform 226"/>
          <p:cNvSpPr/>
          <p:nvPr/>
        </p:nvSpPr>
        <p:spPr>
          <a:xfrm>
            <a:off x="698500" y="3106738"/>
            <a:ext cx="920750" cy="909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52" y="5586"/>
                </a:moveTo>
                <a:cubicBezTo>
                  <a:pt x="10924" y="10800"/>
                  <a:pt x="10924" y="10800"/>
                  <a:pt x="10924" y="10800"/>
                </a:cubicBezTo>
                <a:cubicBezTo>
                  <a:pt x="10924" y="10800"/>
                  <a:pt x="10924" y="10800"/>
                  <a:pt x="10676" y="10800"/>
                </a:cubicBezTo>
                <a:cubicBezTo>
                  <a:pt x="10676" y="10800"/>
                  <a:pt x="10676" y="10800"/>
                  <a:pt x="10676" y="10800"/>
                </a:cubicBezTo>
                <a:cubicBezTo>
                  <a:pt x="4469" y="7821"/>
                  <a:pt x="4469" y="7821"/>
                  <a:pt x="4469" y="7821"/>
                </a:cubicBezTo>
                <a:cubicBezTo>
                  <a:pt x="3972" y="8566"/>
                  <a:pt x="3724" y="10055"/>
                  <a:pt x="3476" y="11917"/>
                </a:cubicBezTo>
                <a:cubicBezTo>
                  <a:pt x="3972" y="12290"/>
                  <a:pt x="4221" y="12662"/>
                  <a:pt x="4221" y="13407"/>
                </a:cubicBezTo>
                <a:cubicBezTo>
                  <a:pt x="4221" y="14152"/>
                  <a:pt x="3972" y="14524"/>
                  <a:pt x="3724" y="14897"/>
                </a:cubicBezTo>
                <a:cubicBezTo>
                  <a:pt x="4221" y="20855"/>
                  <a:pt x="4221" y="20855"/>
                  <a:pt x="4221" y="20855"/>
                </a:cubicBezTo>
                <a:cubicBezTo>
                  <a:pt x="4221" y="21228"/>
                  <a:pt x="4221" y="21228"/>
                  <a:pt x="3972" y="21228"/>
                </a:cubicBezTo>
                <a:cubicBezTo>
                  <a:pt x="3972" y="21600"/>
                  <a:pt x="3972" y="21600"/>
                  <a:pt x="3972" y="21600"/>
                </a:cubicBezTo>
                <a:cubicBezTo>
                  <a:pt x="1986" y="21600"/>
                  <a:pt x="1986" y="21600"/>
                  <a:pt x="1986" y="21600"/>
                </a:cubicBezTo>
                <a:cubicBezTo>
                  <a:pt x="1986" y="21600"/>
                  <a:pt x="1986" y="21600"/>
                  <a:pt x="1738" y="21228"/>
                </a:cubicBezTo>
                <a:cubicBezTo>
                  <a:pt x="1738" y="21228"/>
                  <a:pt x="1738" y="21228"/>
                  <a:pt x="1738" y="20855"/>
                </a:cubicBezTo>
                <a:cubicBezTo>
                  <a:pt x="2234" y="14897"/>
                  <a:pt x="2234" y="14897"/>
                  <a:pt x="2234" y="14897"/>
                </a:cubicBezTo>
                <a:cubicBezTo>
                  <a:pt x="1986" y="14524"/>
                  <a:pt x="1738" y="14152"/>
                  <a:pt x="1738" y="13407"/>
                </a:cubicBezTo>
                <a:cubicBezTo>
                  <a:pt x="1738" y="12662"/>
                  <a:pt x="1986" y="12290"/>
                  <a:pt x="2483" y="11917"/>
                </a:cubicBezTo>
                <a:cubicBezTo>
                  <a:pt x="2483" y="10055"/>
                  <a:pt x="2731" y="8566"/>
                  <a:pt x="3228" y="7076"/>
                </a:cubicBezTo>
                <a:cubicBezTo>
                  <a:pt x="248" y="5586"/>
                  <a:pt x="248" y="5586"/>
                  <a:pt x="248" y="5586"/>
                </a:cubicBezTo>
                <a:cubicBezTo>
                  <a:pt x="0" y="5586"/>
                  <a:pt x="0" y="5586"/>
                  <a:pt x="0" y="5214"/>
                </a:cubicBezTo>
                <a:cubicBezTo>
                  <a:pt x="0" y="5214"/>
                  <a:pt x="0" y="4841"/>
                  <a:pt x="248" y="4841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676" y="0"/>
                  <a:pt x="10676" y="0"/>
                  <a:pt x="10676" y="0"/>
                </a:cubicBezTo>
                <a:cubicBezTo>
                  <a:pt x="10924" y="0"/>
                  <a:pt x="10924" y="0"/>
                  <a:pt x="10924" y="0"/>
                </a:cubicBezTo>
                <a:cubicBezTo>
                  <a:pt x="21352" y="4841"/>
                  <a:pt x="21352" y="4841"/>
                  <a:pt x="21352" y="4841"/>
                </a:cubicBezTo>
                <a:cubicBezTo>
                  <a:pt x="21600" y="4841"/>
                  <a:pt x="21600" y="5214"/>
                  <a:pt x="21600" y="5214"/>
                </a:cubicBezTo>
                <a:cubicBezTo>
                  <a:pt x="21600" y="5586"/>
                  <a:pt x="21600" y="5586"/>
                  <a:pt x="21352" y="5586"/>
                </a:cubicBezTo>
                <a:close/>
                <a:moveTo>
                  <a:pt x="16883" y="14152"/>
                </a:moveTo>
                <a:cubicBezTo>
                  <a:pt x="16883" y="16386"/>
                  <a:pt x="14152" y="17876"/>
                  <a:pt x="10676" y="17876"/>
                </a:cubicBezTo>
                <a:cubicBezTo>
                  <a:pt x="7448" y="17876"/>
                  <a:pt x="4717" y="16386"/>
                  <a:pt x="4717" y="14152"/>
                </a:cubicBezTo>
                <a:cubicBezTo>
                  <a:pt x="4966" y="9683"/>
                  <a:pt x="4966" y="9683"/>
                  <a:pt x="4966" y="9683"/>
                </a:cubicBezTo>
                <a:cubicBezTo>
                  <a:pt x="10428" y="12290"/>
                  <a:pt x="10428" y="12290"/>
                  <a:pt x="10428" y="12290"/>
                </a:cubicBezTo>
                <a:cubicBezTo>
                  <a:pt x="10428" y="12290"/>
                  <a:pt x="10676" y="12662"/>
                  <a:pt x="10676" y="12662"/>
                </a:cubicBezTo>
                <a:cubicBezTo>
                  <a:pt x="10924" y="12662"/>
                  <a:pt x="11172" y="12290"/>
                  <a:pt x="11172" y="12290"/>
                </a:cubicBezTo>
                <a:cubicBezTo>
                  <a:pt x="16634" y="9683"/>
                  <a:pt x="16634" y="9683"/>
                  <a:pt x="16634" y="9683"/>
                </a:cubicBezTo>
                <a:lnTo>
                  <a:pt x="16883" y="14152"/>
                </a:lnTo>
                <a:close/>
              </a:path>
            </a:pathLst>
          </a:custGeom>
          <a:solidFill>
            <a:srgbClr val="2F5597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70C0"/>
                </a:solidFill>
              </a:defRPr>
            </a:pPr>
            <a:endParaRPr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544" name="Прямоугольник 7"/>
          <p:cNvSpPr txBox="1">
            <a:spLocks noChangeArrowheads="1"/>
          </p:cNvSpPr>
          <p:nvPr/>
        </p:nvSpPr>
        <p:spPr bwMode="auto">
          <a:xfrm>
            <a:off x="1738313" y="3330575"/>
            <a:ext cx="3395662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r>
              <a:rPr lang="en-US" sz="2400" b="1" u="sng">
                <a:solidFill>
                  <a:srgbClr val="2F5597"/>
                </a:solidFill>
                <a:latin typeface="Calibri" pitchFamily="34" charset="0"/>
                <a:cs typeface="Helvetica"/>
              </a:rPr>
              <a:t>https://course.rusada.ru/</a:t>
            </a:r>
          </a:p>
        </p:txBody>
      </p:sp>
      <p:sp>
        <p:nvSpPr>
          <p:cNvPr id="1450" name="Freeform 37"/>
          <p:cNvSpPr/>
          <p:nvPr/>
        </p:nvSpPr>
        <p:spPr>
          <a:xfrm>
            <a:off x="895350" y="4529138"/>
            <a:ext cx="536575" cy="84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6" y="19141"/>
                </a:moveTo>
                <a:cubicBezTo>
                  <a:pt x="9656" y="18966"/>
                  <a:pt x="9911" y="18790"/>
                  <a:pt x="10165" y="18790"/>
                </a:cubicBezTo>
                <a:cubicBezTo>
                  <a:pt x="11181" y="18790"/>
                  <a:pt x="11181" y="18790"/>
                  <a:pt x="11181" y="18790"/>
                </a:cubicBezTo>
                <a:cubicBezTo>
                  <a:pt x="11435" y="18790"/>
                  <a:pt x="11689" y="18966"/>
                  <a:pt x="11689" y="19141"/>
                </a:cubicBezTo>
                <a:cubicBezTo>
                  <a:pt x="11689" y="19317"/>
                  <a:pt x="11435" y="19493"/>
                  <a:pt x="11181" y="19493"/>
                </a:cubicBezTo>
                <a:cubicBezTo>
                  <a:pt x="10165" y="19493"/>
                  <a:pt x="10165" y="19493"/>
                  <a:pt x="10165" y="19493"/>
                </a:cubicBezTo>
                <a:cubicBezTo>
                  <a:pt x="9911" y="19493"/>
                  <a:pt x="9656" y="19317"/>
                  <a:pt x="9656" y="19141"/>
                </a:cubicBezTo>
                <a:close/>
                <a:moveTo>
                  <a:pt x="12198" y="2107"/>
                </a:moveTo>
                <a:cubicBezTo>
                  <a:pt x="9402" y="2107"/>
                  <a:pt x="9402" y="2107"/>
                  <a:pt x="9402" y="2107"/>
                </a:cubicBezTo>
                <a:cubicBezTo>
                  <a:pt x="9148" y="2107"/>
                  <a:pt x="8894" y="2107"/>
                  <a:pt x="8894" y="2459"/>
                </a:cubicBezTo>
                <a:cubicBezTo>
                  <a:pt x="8894" y="2634"/>
                  <a:pt x="9148" y="2634"/>
                  <a:pt x="9402" y="2634"/>
                </a:cubicBezTo>
                <a:cubicBezTo>
                  <a:pt x="12198" y="2634"/>
                  <a:pt x="12198" y="2634"/>
                  <a:pt x="12198" y="2634"/>
                </a:cubicBezTo>
                <a:cubicBezTo>
                  <a:pt x="12452" y="2634"/>
                  <a:pt x="12706" y="2634"/>
                  <a:pt x="12706" y="2459"/>
                </a:cubicBezTo>
                <a:cubicBezTo>
                  <a:pt x="12706" y="2107"/>
                  <a:pt x="12452" y="2107"/>
                  <a:pt x="12198" y="2107"/>
                </a:cubicBezTo>
                <a:close/>
                <a:moveTo>
                  <a:pt x="21600" y="2107"/>
                </a:moveTo>
                <a:cubicBezTo>
                  <a:pt x="21600" y="19493"/>
                  <a:pt x="21600" y="19493"/>
                  <a:pt x="21600" y="19493"/>
                </a:cubicBezTo>
                <a:cubicBezTo>
                  <a:pt x="21600" y="20722"/>
                  <a:pt x="20075" y="21600"/>
                  <a:pt x="18551" y="21600"/>
                </a:cubicBezTo>
                <a:cubicBezTo>
                  <a:pt x="3049" y="21600"/>
                  <a:pt x="3049" y="21600"/>
                  <a:pt x="3049" y="21600"/>
                </a:cubicBezTo>
                <a:cubicBezTo>
                  <a:pt x="1271" y="21600"/>
                  <a:pt x="0" y="20722"/>
                  <a:pt x="0" y="19493"/>
                </a:cubicBezTo>
                <a:cubicBezTo>
                  <a:pt x="0" y="2107"/>
                  <a:pt x="0" y="2107"/>
                  <a:pt x="0" y="2107"/>
                </a:cubicBezTo>
                <a:cubicBezTo>
                  <a:pt x="0" y="878"/>
                  <a:pt x="1271" y="0"/>
                  <a:pt x="3049" y="0"/>
                </a:cubicBezTo>
                <a:cubicBezTo>
                  <a:pt x="18551" y="0"/>
                  <a:pt x="18551" y="0"/>
                  <a:pt x="18551" y="0"/>
                </a:cubicBezTo>
                <a:cubicBezTo>
                  <a:pt x="20075" y="0"/>
                  <a:pt x="21600" y="878"/>
                  <a:pt x="21600" y="2107"/>
                </a:cubicBezTo>
                <a:close/>
                <a:moveTo>
                  <a:pt x="19567" y="18263"/>
                </a:moveTo>
                <a:cubicBezTo>
                  <a:pt x="2033" y="18263"/>
                  <a:pt x="2033" y="18263"/>
                  <a:pt x="2033" y="18263"/>
                </a:cubicBezTo>
                <a:cubicBezTo>
                  <a:pt x="2033" y="19493"/>
                  <a:pt x="2033" y="19493"/>
                  <a:pt x="2033" y="19493"/>
                </a:cubicBezTo>
                <a:cubicBezTo>
                  <a:pt x="2033" y="19844"/>
                  <a:pt x="2541" y="20195"/>
                  <a:pt x="3049" y="20195"/>
                </a:cubicBezTo>
                <a:cubicBezTo>
                  <a:pt x="18551" y="20195"/>
                  <a:pt x="18551" y="20195"/>
                  <a:pt x="18551" y="20195"/>
                </a:cubicBezTo>
                <a:cubicBezTo>
                  <a:pt x="19059" y="20195"/>
                  <a:pt x="19567" y="19844"/>
                  <a:pt x="19567" y="19493"/>
                </a:cubicBezTo>
                <a:lnTo>
                  <a:pt x="19567" y="18263"/>
                </a:lnTo>
                <a:close/>
                <a:moveTo>
                  <a:pt x="19567" y="4039"/>
                </a:moveTo>
                <a:cubicBezTo>
                  <a:pt x="2033" y="4039"/>
                  <a:pt x="2033" y="4039"/>
                  <a:pt x="2033" y="4039"/>
                </a:cubicBezTo>
                <a:cubicBezTo>
                  <a:pt x="2033" y="17561"/>
                  <a:pt x="2033" y="17561"/>
                  <a:pt x="2033" y="17561"/>
                </a:cubicBezTo>
                <a:cubicBezTo>
                  <a:pt x="19567" y="17561"/>
                  <a:pt x="19567" y="17561"/>
                  <a:pt x="19567" y="17561"/>
                </a:cubicBezTo>
                <a:lnTo>
                  <a:pt x="19567" y="4039"/>
                </a:lnTo>
                <a:close/>
                <a:moveTo>
                  <a:pt x="19567" y="2107"/>
                </a:moveTo>
                <a:cubicBezTo>
                  <a:pt x="19567" y="1580"/>
                  <a:pt x="19059" y="1405"/>
                  <a:pt x="18551" y="1405"/>
                </a:cubicBezTo>
                <a:cubicBezTo>
                  <a:pt x="3049" y="1405"/>
                  <a:pt x="3049" y="1405"/>
                  <a:pt x="3049" y="1405"/>
                </a:cubicBezTo>
                <a:cubicBezTo>
                  <a:pt x="2541" y="1405"/>
                  <a:pt x="2033" y="1580"/>
                  <a:pt x="2033" y="2107"/>
                </a:cubicBezTo>
                <a:cubicBezTo>
                  <a:pt x="2033" y="3337"/>
                  <a:pt x="2033" y="3337"/>
                  <a:pt x="2033" y="3337"/>
                </a:cubicBezTo>
                <a:cubicBezTo>
                  <a:pt x="19567" y="3337"/>
                  <a:pt x="19567" y="3337"/>
                  <a:pt x="19567" y="3337"/>
                </a:cubicBezTo>
                <a:lnTo>
                  <a:pt x="19567" y="2107"/>
                </a:lnTo>
                <a:close/>
                <a:moveTo>
                  <a:pt x="19567" y="2107"/>
                </a:moveTo>
                <a:cubicBezTo>
                  <a:pt x="19567" y="2107"/>
                  <a:pt x="19567" y="2107"/>
                  <a:pt x="19567" y="2107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0546" name="Прямоугольник 16"/>
          <p:cNvSpPr txBox="1">
            <a:spLocks noChangeArrowheads="1"/>
          </p:cNvSpPr>
          <p:nvPr/>
        </p:nvSpPr>
        <p:spPr bwMode="auto">
          <a:xfrm>
            <a:off x="1757363" y="4735513"/>
            <a:ext cx="2476500" cy="4619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marL="342900" indent="-342900" algn="ctr">
              <a:spcBef>
                <a:spcPts val="5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Helvetica"/>
              </a:rPr>
              <a:t>+7 (499) 271-77-61</a:t>
            </a:r>
          </a:p>
        </p:txBody>
      </p:sp>
      <p:pic>
        <p:nvPicPr>
          <p:cNvPr id="150547" name="Picture 2" descr="Telegram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7763" y="3241675"/>
            <a:ext cx="6143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48" name="Picture 4" descr="Регистрация/Вход Регистрация/Вход Главная Услуги и цены Контакты FAQ Меню  Вход Регистрация Главная Rutube Просмотры Подписчики Rutube Накрутка  Подписчики Rutube Rutube Подписчики Rutube 6,00 ₽ за 10 шт. 0 ₽ Заказать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3625" y="440690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49" name="TextBox 3"/>
          <p:cNvSpPr txBox="1">
            <a:spLocks noChangeArrowheads="1"/>
          </p:cNvSpPr>
          <p:nvPr/>
        </p:nvSpPr>
        <p:spPr bwMode="auto">
          <a:xfrm>
            <a:off x="1689100" y="2301875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2F5597"/>
                </a:solidFill>
                <a:latin typeface="Calibri" pitchFamily="34" charset="0"/>
                <a:cs typeface="Helvetica"/>
              </a:rPr>
              <a:t>https://vk.com/rusada</a:t>
            </a:r>
            <a:endParaRPr lang="ru-RU" b="1" u="sng">
              <a:solidFill>
                <a:srgbClr val="2F5597"/>
              </a:solidFill>
              <a:latin typeface="Calibri" pitchFamily="34" charset="0"/>
              <a:cs typeface="Helvetica"/>
            </a:endParaRPr>
          </a:p>
        </p:txBody>
      </p:sp>
      <p:sp>
        <p:nvSpPr>
          <p:cNvPr id="150550" name="TextBox 4"/>
          <p:cNvSpPr txBox="1">
            <a:spLocks noChangeArrowheads="1"/>
          </p:cNvSpPr>
          <p:nvPr/>
        </p:nvSpPr>
        <p:spPr bwMode="auto">
          <a:xfrm>
            <a:off x="1689100" y="2697163"/>
            <a:ext cx="291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2F5597"/>
                </a:solidFill>
                <a:latin typeface="Calibri" pitchFamily="34" charset="0"/>
                <a:cs typeface="Helvetica"/>
              </a:rPr>
              <a:t>https://t.me/rusada_russia</a:t>
            </a:r>
            <a:endParaRPr lang="ru-RU" b="1" u="sng">
              <a:solidFill>
                <a:srgbClr val="2F5597"/>
              </a:solidFill>
              <a:latin typeface="Calibri" pitchFamily="34" charset="0"/>
              <a:cs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6"/>
          <p:cNvSpPr/>
          <p:nvPr/>
        </p:nvSpPr>
        <p:spPr>
          <a:xfrm>
            <a:off x="7442200" y="960438"/>
            <a:ext cx="3506788" cy="4937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</a:defRPr>
            </a:pPr>
            <a:endParaRPr sz="900" kern="0">
              <a:solidFill>
                <a:srgbClr val="FFFFFF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05475" name="Picture Placeholder 1" descr="Picture Placeholder 1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7461250" y="960438"/>
            <a:ext cx="3294063" cy="4937125"/>
          </a:xfrm>
        </p:spPr>
      </p:pic>
      <p:sp>
        <p:nvSpPr>
          <p:cNvPr id="444" name="TextBox 9"/>
          <p:cNvSpPr txBox="1"/>
          <p:nvPr/>
        </p:nvSpPr>
        <p:spPr>
          <a:xfrm>
            <a:off x="812800" y="941388"/>
            <a:ext cx="5864225" cy="6461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algn="ctr">
              <a:defRPr sz="36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solidFill>
                  <a:srgbClr val="000000"/>
                </a:solidFill>
                <a:latin typeface="Calibri"/>
              </a:rPr>
              <a:t>Памятка</a:t>
            </a:r>
            <a:r>
              <a:rPr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Calibri"/>
              </a:rPr>
              <a:t>для родителей</a:t>
            </a:r>
            <a:endParaRPr kern="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5477" name="Group 10"/>
          <p:cNvGrpSpPr>
            <a:grpSpLocks/>
          </p:cNvGrpSpPr>
          <p:nvPr/>
        </p:nvGrpSpPr>
        <p:grpSpPr bwMode="auto">
          <a:xfrm>
            <a:off x="3454400" y="2212975"/>
            <a:ext cx="442913" cy="92075"/>
            <a:chOff x="0" y="0"/>
            <a:chExt cx="442738" cy="91650"/>
          </a:xfrm>
        </p:grpSpPr>
        <p:sp>
          <p:nvSpPr>
            <p:cNvPr id="445" name="Oval 11"/>
            <p:cNvSpPr/>
            <p:nvPr/>
          </p:nvSpPr>
          <p:spPr>
            <a:xfrm>
              <a:off x="0" y="0"/>
              <a:ext cx="92039" cy="91650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46" name="Oval 12"/>
            <p:cNvSpPr/>
            <p:nvPr/>
          </p:nvSpPr>
          <p:spPr>
            <a:xfrm>
              <a:off x="176143" y="0"/>
              <a:ext cx="90451" cy="91650"/>
            </a:xfrm>
            <a:prstGeom prst="ellipse">
              <a:avLst/>
            </a:pr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47" name="Oval 13"/>
            <p:cNvSpPr/>
            <p:nvPr/>
          </p:nvSpPr>
          <p:spPr>
            <a:xfrm>
              <a:off x="350699" y="0"/>
              <a:ext cx="92039" cy="9165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00B050"/>
                  </a:solidFill>
                </a:defRPr>
              </a:pPr>
              <a:endParaRPr kern="0">
                <a:solidFill>
                  <a:srgbClr val="00B050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05478" name="Group 17"/>
          <p:cNvGrpSpPr>
            <a:grpSpLocks/>
          </p:cNvGrpSpPr>
          <p:nvPr/>
        </p:nvGrpSpPr>
        <p:grpSpPr bwMode="auto">
          <a:xfrm>
            <a:off x="0" y="5502275"/>
            <a:ext cx="2524125" cy="1524000"/>
            <a:chOff x="0" y="0"/>
            <a:chExt cx="2524124" cy="1524000"/>
          </a:xfrm>
        </p:grpSpPr>
        <p:sp>
          <p:nvSpPr>
            <p:cNvPr id="449" name="Parallelogram 18"/>
            <p:cNvSpPr/>
            <p:nvPr/>
          </p:nvSpPr>
          <p:spPr>
            <a:xfrm flipH="1">
              <a:off x="1019175" y="34290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50" name="Parallelogram 19"/>
            <p:cNvSpPr/>
            <p:nvPr/>
          </p:nvSpPr>
          <p:spPr>
            <a:xfrm flipH="1">
              <a:off x="0" y="0"/>
              <a:ext cx="1504949" cy="118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164" y="0"/>
                  </a:lnTo>
                  <a:lnTo>
                    <a:pt x="21600" y="0"/>
                  </a:lnTo>
                  <a:lnTo>
                    <a:pt x="10436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452" name="Прямоугольник 2"/>
          <p:cNvSpPr/>
          <p:nvPr/>
        </p:nvSpPr>
        <p:spPr>
          <a:xfrm>
            <a:off x="8070850" y="0"/>
            <a:ext cx="4121150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105480" name="Parallelogram 36"/>
          <p:cNvGrpSpPr>
            <a:grpSpLocks/>
          </p:cNvGrpSpPr>
          <p:nvPr/>
        </p:nvGrpSpPr>
        <p:grpSpPr bwMode="auto">
          <a:xfrm>
            <a:off x="9194800" y="6381750"/>
            <a:ext cx="2736850" cy="266700"/>
            <a:chOff x="0" y="0"/>
            <a:chExt cx="2736392" cy="266611"/>
          </a:xfrm>
        </p:grpSpPr>
        <p:sp>
          <p:nvSpPr>
            <p:cNvPr id="453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54" name="https://rusada.ru/"/>
            <p:cNvSpPr txBox="1"/>
            <p:nvPr/>
          </p:nvSpPr>
          <p:spPr>
            <a:xfrm>
              <a:off x="350779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56" name="Прямоугольник 22"/>
          <p:cNvSpPr txBox="1"/>
          <p:nvPr/>
        </p:nvSpPr>
        <p:spPr>
          <a:xfrm>
            <a:off x="331788" y="2647950"/>
            <a:ext cx="6596062" cy="10763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✓"/>
              <a:defRPr sz="3200">
                <a:solidFill>
                  <a:srgbClr val="FFFFFF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Доступна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на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сайте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РУСАДА в </a:t>
            </a:r>
            <a:r>
              <a:rPr kern="0" dirty="0" err="1">
                <a:latin typeface="Calibri"/>
                <a:ea typeface="+mn-ea"/>
                <a:cs typeface="Calibri"/>
                <a:sym typeface="Calibri"/>
              </a:rPr>
              <a:t>разделе</a:t>
            </a:r>
            <a:r>
              <a:rPr kern="0" dirty="0"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lang="ru-RU" kern="0" dirty="0">
                <a:latin typeface="Calibri"/>
                <a:ea typeface="+mn-ea"/>
                <a:cs typeface="Calibri"/>
                <a:sym typeface="Calibri"/>
              </a:rPr>
              <a:t>Образование - Памятки</a:t>
            </a:r>
            <a:endParaRPr kern="0" dirty="0"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458" name="Текст"/>
          <p:cNvSpPr txBox="1"/>
          <p:nvPr/>
        </p:nvSpPr>
        <p:spPr>
          <a:xfrm>
            <a:off x="-1644650" y="-8910638"/>
            <a:ext cx="127000" cy="468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9" rIns="45719">
            <a:spAutoFit/>
          </a:bodyPr>
          <a:lstStyle/>
          <a:p>
            <a:pPr defTabSz="35560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483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0" y="955675"/>
            <a:ext cx="350996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8275" y="40671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Group 17"/>
          <p:cNvGrpSpPr>
            <a:grpSpLocks/>
          </p:cNvGrpSpPr>
          <p:nvPr/>
        </p:nvGrpSpPr>
        <p:grpSpPr bwMode="auto">
          <a:xfrm>
            <a:off x="-809625" y="5427663"/>
            <a:ext cx="2244725" cy="1430337"/>
            <a:chOff x="0" y="0"/>
            <a:chExt cx="2245755" cy="1430593"/>
          </a:xfrm>
        </p:grpSpPr>
        <p:sp>
          <p:nvSpPr>
            <p:cNvPr id="462" name="Parallelogram 18"/>
            <p:cNvSpPr/>
            <p:nvPr/>
          </p:nvSpPr>
          <p:spPr>
            <a:xfrm flipH="1">
              <a:off x="906879" y="322320"/>
              <a:ext cx="1338876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63" name="Parallelogram 19"/>
            <p:cNvSpPr/>
            <p:nvPr/>
          </p:nvSpPr>
          <p:spPr>
            <a:xfrm flipH="1">
              <a:off x="0" y="0"/>
              <a:ext cx="1338877" cy="110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06498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467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68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ern="0">
                  <a:latin typeface="Calibri"/>
                  <a:ea typeface="+mn-ea"/>
                  <a:cs typeface="Calibri"/>
                  <a:sym typeface="Calibri"/>
                </a:rPr>
                <a:t>https://rusada.ru/</a:t>
              </a:r>
            </a:p>
          </p:txBody>
        </p:sp>
      </p:grpSp>
      <p:sp>
        <p:nvSpPr>
          <p:cNvPr id="470" name="Straight Connector 9"/>
          <p:cNvSpPr/>
          <p:nvPr/>
        </p:nvSpPr>
        <p:spPr>
          <a:xfrm flipH="1" flipV="1">
            <a:off x="4159250" y="4073525"/>
            <a:ext cx="3630613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670388" y="1219793"/>
            <a:ext cx="51579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Персонал спортсмена</a:t>
            </a:r>
          </a:p>
        </p:txBody>
      </p:sp>
      <p:sp>
        <p:nvSpPr>
          <p:cNvPr id="15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5256213" y="2571750"/>
            <a:ext cx="1617662" cy="16081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5246688" y="3135313"/>
            <a:ext cx="16986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/>
            <a:r>
              <a:rPr lang="ru-RU" sz="20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Спортсмен</a:t>
            </a:r>
          </a:p>
        </p:txBody>
      </p:sp>
      <p:sp>
        <p:nvSpPr>
          <p:cNvPr id="37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5705475" y="846138"/>
            <a:ext cx="1087438" cy="103346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5768975" y="1149350"/>
            <a:ext cx="10334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Тренеры</a:t>
            </a:r>
          </a:p>
        </p:txBody>
      </p:sp>
      <p:sp>
        <p:nvSpPr>
          <p:cNvPr id="39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3910013" y="1154113"/>
            <a:ext cx="1087437" cy="103346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3952875" y="1458913"/>
            <a:ext cx="11080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Родители</a:t>
            </a:r>
          </a:p>
        </p:txBody>
      </p:sp>
      <p:sp>
        <p:nvSpPr>
          <p:cNvPr id="40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3125788" y="2403475"/>
            <a:ext cx="1089025" cy="103505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1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3314700" y="3835400"/>
            <a:ext cx="1089025" cy="103505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2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4786313" y="4862513"/>
            <a:ext cx="1087437" cy="103346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3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6945313" y="4635500"/>
            <a:ext cx="1087437" cy="103346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4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7408863" y="1706563"/>
            <a:ext cx="1089025" cy="103346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5" name="Google Shape;1185;p53">
            <a:extLst>
              <a:ext uri="{FF2B5EF4-FFF2-40B4-BE49-F238E27FC236}"/>
            </a:extLst>
          </p:cNvPr>
          <p:cNvSpPr/>
          <p:nvPr/>
        </p:nvSpPr>
        <p:spPr>
          <a:xfrm>
            <a:off x="7854950" y="3195638"/>
            <a:ext cx="1087438" cy="103346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lIns="91425" tIns="91425" rIns="91425" bIns="91425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3141663" y="2755900"/>
            <a:ext cx="11715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Спонсоры</a:t>
            </a: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3416300" y="4143375"/>
            <a:ext cx="8969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Агенты</a:t>
            </a:r>
          </a:p>
        </p:txBody>
      </p: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4929188" y="5229225"/>
            <a:ext cx="8032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Врачи</a:t>
            </a:r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6802438" y="4932363"/>
            <a:ext cx="13493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Спортивные функционеры</a:t>
            </a: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7943850" y="3519488"/>
            <a:ext cx="9699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Фанаты</a:t>
            </a: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7399338" y="2074863"/>
            <a:ext cx="12366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Calibri"/>
                <a:ea typeface="+mn-ea"/>
                <a:cs typeface="Calibri"/>
                <a:sym typeface="Calibri"/>
              </a:rPr>
              <a:t>Соперники</a:t>
            </a:r>
          </a:p>
        </p:txBody>
      </p:sp>
      <p:cxnSp>
        <p:nvCxnSpPr>
          <p:cNvPr id="46" name="Прямая со стрелкой 4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518025" y="3787775"/>
            <a:ext cx="639763" cy="285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356100" y="2986088"/>
            <a:ext cx="728663" cy="619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887913" y="2163763"/>
            <a:ext cx="465137" cy="4270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165850" y="1938338"/>
            <a:ext cx="26988" cy="5619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513388" y="4229100"/>
            <a:ext cx="214312" cy="563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729413" y="2443163"/>
            <a:ext cx="550862" cy="3508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638925" y="4046538"/>
            <a:ext cx="484188" cy="5889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985000" y="3409950"/>
            <a:ext cx="800100" cy="1095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850986" y="433170"/>
            <a:ext cx="3007559" cy="939869"/>
          </a:xfrm>
          <a:prstGeom prst="rect">
            <a:avLst/>
          </a:prstGeom>
          <a:solidFill>
            <a:srgbClr val="00B05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107522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107532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07533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7523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Helvetica"/>
                  <a:ea typeface="+mn-ea"/>
                  <a:cs typeface="Helvetica"/>
                </a:rPr>
                <a:t>https://rusada.ru/</a:t>
              </a:r>
            </a:p>
          </p:txBody>
        </p:sp>
      </p:grpSp>
      <p:sp>
        <p:nvSpPr>
          <p:cNvPr id="107524" name="Straight Connector 9"/>
          <p:cNvSpPr>
            <a:spLocks noChangeShapeType="1"/>
          </p:cNvSpPr>
          <p:nvPr/>
        </p:nvSpPr>
        <p:spPr bwMode="auto">
          <a:xfrm flipH="1" flipV="1">
            <a:off x="4159250" y="3998913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06967" y="2360725"/>
            <a:ext cx="49827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научите ребенка уважать соперника и руководствоваться ценностями спорта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3070476" y="610719"/>
            <a:ext cx="656858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pic>
        <p:nvPicPr>
          <p:cNvPr id="1075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725" y="1722438"/>
            <a:ext cx="41513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6817453" y="5166479"/>
            <a:ext cx="48264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формируйте позитивное отношение к спорту и тренировочному процессу</a:t>
            </a:r>
          </a:p>
        </p:txBody>
      </p:sp>
      <p:pic>
        <p:nvPicPr>
          <p:cNvPr id="1075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463" y="4056063"/>
            <a:ext cx="35179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5" name="Group 17"/>
          <p:cNvGrpSpPr>
            <a:grpSpLocks/>
          </p:cNvGrpSpPr>
          <p:nvPr/>
        </p:nvGrpSpPr>
        <p:grpSpPr bwMode="auto">
          <a:xfrm>
            <a:off x="0" y="5427663"/>
            <a:ext cx="2244725" cy="1430337"/>
            <a:chOff x="0" y="0"/>
            <a:chExt cx="2245755" cy="1430593"/>
          </a:xfrm>
        </p:grpSpPr>
        <p:sp>
          <p:nvSpPr>
            <p:cNvPr id="108555" name="Parallelogram 18"/>
            <p:cNvSpPr>
              <a:spLocks noChangeArrowheads="1"/>
            </p:cNvSpPr>
            <p:nvPr/>
          </p:nvSpPr>
          <p:spPr bwMode="auto">
            <a:xfrm flipH="1">
              <a:off x="906776" y="321883"/>
              <a:ext cx="1338980" cy="1108711"/>
            </a:xfrm>
            <a:custGeom>
              <a:avLst/>
              <a:gdLst>
                <a:gd name="T0" fmla="*/ 669490 w 21600"/>
                <a:gd name="T1" fmla="*/ 554356 h 21600"/>
                <a:gd name="T2" fmla="*/ 669490 w 21600"/>
                <a:gd name="T3" fmla="*/ 554356 h 21600"/>
                <a:gd name="T4" fmla="*/ 669490 w 21600"/>
                <a:gd name="T5" fmla="*/ 554356 h 21600"/>
                <a:gd name="T6" fmla="*/ 669490 w 21600"/>
                <a:gd name="T7" fmla="*/ 5543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08556" name="Parallelogram 19"/>
            <p:cNvSpPr>
              <a:spLocks noChangeArrowheads="1"/>
            </p:cNvSpPr>
            <p:nvPr/>
          </p:nvSpPr>
          <p:spPr bwMode="auto">
            <a:xfrm flipH="1">
              <a:off x="-1" y="0"/>
              <a:ext cx="1338981" cy="1108710"/>
            </a:xfrm>
            <a:custGeom>
              <a:avLst/>
              <a:gdLst>
                <a:gd name="T0" fmla="*/ 669491 w 21600"/>
                <a:gd name="T1" fmla="*/ 554355 h 21600"/>
                <a:gd name="T2" fmla="*/ 669491 w 21600"/>
                <a:gd name="T3" fmla="*/ 554355 h 21600"/>
                <a:gd name="T4" fmla="*/ 669491 w 21600"/>
                <a:gd name="T5" fmla="*/ 554355 h 21600"/>
                <a:gd name="T6" fmla="*/ 669491 w 21600"/>
                <a:gd name="T7" fmla="*/ 5543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/>
              <a:endParaRPr lang="ru-RU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8546" name="Parallelogram 36"/>
          <p:cNvGrpSpPr>
            <a:grpSpLocks/>
          </p:cNvGrpSpPr>
          <p:nvPr/>
        </p:nvGrpSpPr>
        <p:grpSpPr bwMode="auto">
          <a:xfrm>
            <a:off x="261938" y="206375"/>
            <a:ext cx="2736850" cy="266700"/>
            <a:chOff x="0" y="0"/>
            <a:chExt cx="2736392" cy="266611"/>
          </a:xfrm>
        </p:grpSpPr>
        <p:sp>
          <p:nvSpPr>
            <p:cNvPr id="818" name="Фигура"/>
            <p:cNvSpPr/>
            <p:nvPr/>
          </p:nvSpPr>
          <p:spPr>
            <a:xfrm>
              <a:off x="0" y="0"/>
              <a:ext cx="2736392" cy="2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0" y="0"/>
                  </a:lnTo>
                  <a:lnTo>
                    <a:pt x="21600" y="0"/>
                  </a:lnTo>
                  <a:lnTo>
                    <a:pt x="20150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19" name="https://rusada.ru/"/>
            <p:cNvSpPr txBox="1"/>
            <p:nvPr/>
          </p:nvSpPr>
          <p:spPr>
            <a:xfrm>
              <a:off x="350778" y="4761"/>
              <a:ext cx="2034834" cy="257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>
              <a:lvl1pPr algn="ctr">
                <a:defRPr sz="1300" spc="300">
                  <a:solidFill>
                    <a:srgbClr val="FFFFFF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latin typeface="Helvetica"/>
                  <a:ea typeface="+mn-ea"/>
                  <a:cs typeface="Helvetica"/>
                </a:rPr>
                <a:t>https://rusada.ru/</a:t>
              </a:r>
            </a:p>
          </p:txBody>
        </p:sp>
      </p:grpSp>
      <p:sp>
        <p:nvSpPr>
          <p:cNvPr id="108547" name="Straight Connector 9"/>
          <p:cNvSpPr>
            <a:spLocks noChangeShapeType="1"/>
          </p:cNvSpPr>
          <p:nvPr/>
        </p:nvSpPr>
        <p:spPr bwMode="auto">
          <a:xfrm flipH="1" flipV="1">
            <a:off x="4159250" y="3998913"/>
            <a:ext cx="363061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7022612" y="1701607"/>
            <a:ext cx="75668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будьте примером для подражания 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3133287" y="764671"/>
            <a:ext cx="65685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FF"/>
                </a:solidFill>
                <a:latin typeface="Calibri"/>
                <a:ea typeface="+mj-ea"/>
                <a:cs typeface="Calibri"/>
                <a:sym typeface="Calibri"/>
              </a:rPr>
              <a:t>Роль родителей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050730" y="4373067"/>
            <a:ext cx="5880682" cy="707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грамотно расставляйте перед ребенком приоритеты</a:t>
            </a:r>
          </a:p>
        </p:txBody>
      </p:sp>
      <p:pic>
        <p:nvPicPr>
          <p:cNvPr id="108551" name="Picture 4"/>
          <p:cNvPicPr>
            <a:picLocks noChangeAspect="1" noChangeArrowheads="1"/>
          </p:cNvPicPr>
          <p:nvPr/>
        </p:nvPicPr>
        <p:blipFill>
          <a:blip r:embed="rId2"/>
          <a:srcRect b="8820"/>
          <a:stretch>
            <a:fillRect/>
          </a:stretch>
        </p:blipFill>
        <p:spPr bwMode="auto">
          <a:xfrm>
            <a:off x="1763713" y="569913"/>
            <a:ext cx="39989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6" descr="Top view world heart day concept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038" y="2460625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803</Words>
  <Application>Microsoft Office PowerPoint</Application>
  <PresentationFormat>Произвольный</PresentationFormat>
  <Paragraphs>195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55</vt:i4>
      </vt:variant>
      <vt:variant>
        <vt:lpstr>Заголовки слайдов</vt:lpstr>
      </vt:variant>
      <vt:variant>
        <vt:i4>50</vt:i4>
      </vt:variant>
    </vt:vector>
  </HeadingPairs>
  <TitlesOfParts>
    <vt:vector size="117" baseType="lpstr">
      <vt:lpstr>Helvetica</vt:lpstr>
      <vt:lpstr>Arial</vt:lpstr>
      <vt:lpstr>Calibri Light</vt:lpstr>
      <vt:lpstr>Calibri</vt:lpstr>
      <vt:lpstr>Helvetica Neue</vt:lpstr>
      <vt:lpstr>Montserrat SemiBold</vt:lpstr>
      <vt:lpstr>Times New Roman</vt:lpstr>
      <vt:lpstr>Open Sans</vt:lpstr>
      <vt:lpstr>Wingdings</vt:lpstr>
      <vt:lpstr>Verdana</vt:lpstr>
      <vt:lpstr>Muli</vt:lpstr>
      <vt:lpstr>Maven Pro </vt:lpstr>
      <vt:lpstr>1_Тема Office</vt:lpstr>
      <vt:lpstr>Тема Office</vt:lpstr>
      <vt:lpstr>2_Тема Office</vt:lpstr>
      <vt:lpstr>3_Тема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2_Тема Office</vt:lpstr>
      <vt:lpstr>3_Тема Office</vt:lpstr>
      <vt:lpstr>3_Тема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1</cp:lastModifiedBy>
  <cp:revision>41</cp:revision>
  <dcterms:created xsi:type="dcterms:W3CDTF">2021-04-16T09:24:41Z</dcterms:created>
  <dcterms:modified xsi:type="dcterms:W3CDTF">2025-06-05T13:55:56Z</dcterms:modified>
</cp:coreProperties>
</file>