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  <p:sldId id="259" r:id="rId5"/>
    <p:sldId id="262" r:id="rId6"/>
    <p:sldId id="260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AD524-5A0C-41B3-951D-A82613D18D38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24D4A-AFC9-4957-BD8A-F274F63A0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0B63D-A531-42C2-8459-587CD48B644D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F9517-3FE1-4A27-B99E-AA3F24BE0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6AFFB-5710-4977-83CB-A4489E47A941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84B3B-74A7-4939-945F-BE7CC41E58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4AC81-F346-47D2-9635-D4F3BE02E4AD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5BF60-9536-4598-A5A7-5D9E2A096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BAA53-6BC2-4DDA-AA6C-A65D1FC7F9D5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A95E2-5087-45C5-80CD-85E78B687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7E326-8462-4A94-85A2-FA3031412497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1F779-C59E-463B-A875-1E1B3E3B1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28A14-3649-4C13-BA66-A07707EBAC76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AC10D-1105-474B-BB0C-B83C246C7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2981A-CBCD-4FA8-8CD3-1A7EF6E0B4B2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95FC8-09C0-4D8E-AC05-2769AB0F2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9F3B3-6BF1-43EC-9DD6-5DB8B303EE5F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0806D-83DE-46CA-B904-A7959586D5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A393-C2A2-4245-940B-C80013FADB2A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11A90-A202-4880-9546-13072B505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16F39-808A-4720-9764-96BB7FDC6491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ECB46-CAAA-4FAC-80BD-BF8D631EE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AD688F-2FC6-4395-AB91-23BFE3C4AF5E}" type="datetimeFigureOut">
              <a:rPr lang="ru-RU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A4D708-BDE9-473B-8691-7999D9BBB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1214423"/>
            <a:ext cx="6929486" cy="415498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cap="all" dirty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Правила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cap="all" dirty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безопасного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cap="all" dirty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поведения на льду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75" y="1500188"/>
            <a:ext cx="5143500" cy="5357812"/>
          </a:xfrm>
        </p:spPr>
        <p:txBody>
          <a:bodyPr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 </a:t>
            </a:r>
            <a:r>
              <a:rPr lang="ru-RU" sz="3100" b="1" dirty="0" smtClean="0">
                <a:solidFill>
                  <a:srgbClr val="7030A0"/>
                </a:solidFill>
              </a:rPr>
              <a:t>Под </a:t>
            </a:r>
            <a:r>
              <a:rPr lang="ru-RU" sz="3100" b="1" dirty="0">
                <a:solidFill>
                  <a:srgbClr val="7030A0"/>
                </a:solidFill>
              </a:rPr>
              <a:t>весенними лучами солнца лед на водоемах становиться рыхлым и непрочным. </a:t>
            </a:r>
            <a:r>
              <a:rPr lang="ru-RU" sz="3100" b="1" dirty="0" smtClean="0">
                <a:solidFill>
                  <a:srgbClr val="7030A0"/>
                </a:solidFill>
              </a:rPr>
              <a:t/>
            </a:r>
            <a:br>
              <a:rPr lang="ru-RU" sz="3100" b="1" dirty="0" smtClean="0">
                <a:solidFill>
                  <a:srgbClr val="7030A0"/>
                </a:solidFill>
              </a:rPr>
            </a:br>
            <a:r>
              <a:rPr lang="ru-RU" sz="3100" b="1" dirty="0" smtClean="0">
                <a:solidFill>
                  <a:srgbClr val="7030A0"/>
                </a:solidFill>
              </a:rPr>
              <a:t>   В </a:t>
            </a:r>
            <a:r>
              <a:rPr lang="ru-RU" sz="3100" b="1" dirty="0">
                <a:solidFill>
                  <a:srgbClr val="7030A0"/>
                </a:solidFill>
              </a:rPr>
              <a:t>это время выходить  на его поверхность крайне опасно. Однако каждый год многие </a:t>
            </a:r>
            <a:r>
              <a:rPr lang="ru-RU" sz="3100" b="1" dirty="0" smtClean="0">
                <a:solidFill>
                  <a:srgbClr val="7030A0"/>
                </a:solidFill>
              </a:rPr>
              <a:t>люди </a:t>
            </a:r>
            <a:r>
              <a:rPr lang="ru-RU" sz="3100" b="1" dirty="0">
                <a:solidFill>
                  <a:srgbClr val="7030A0"/>
                </a:solidFill>
              </a:rPr>
              <a:t>пренебрегают мерами предосторожности и выходят на тонкий лед, тем самым подвергают себя опасности.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Picture 17" descr="неизвестное фото 00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" y="1857375"/>
            <a:ext cx="2963863" cy="3714750"/>
          </a:xfrm>
        </p:spPr>
      </p:pic>
      <p:sp>
        <p:nvSpPr>
          <p:cNvPr id="5" name="Прямоугольник 4"/>
          <p:cNvSpPr/>
          <p:nvPr/>
        </p:nvSpPr>
        <p:spPr>
          <a:xfrm>
            <a:off x="1285852" y="571480"/>
            <a:ext cx="67003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Безопасность на льду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5072062"/>
          </a:xfrm>
        </p:spPr>
        <p:txBody>
          <a:bodyPr>
            <a:normAutofit fontScale="77500" lnSpcReduction="20000"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8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800" dirty="0" smtClean="0"/>
              <a:t>Безопасным </a:t>
            </a:r>
            <a:r>
              <a:rPr lang="ru-RU" sz="3800" dirty="0"/>
              <a:t>для человека считается лед толщиной не менее 10 сантиметров в пресной воде и 15 сантиметров  - в соленой.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800" dirty="0" smtClean="0"/>
              <a:t>Если </a:t>
            </a:r>
            <a:r>
              <a:rPr lang="ru-RU" sz="3800" dirty="0"/>
              <a:t>температура воздуха выше </a:t>
            </a:r>
            <a:r>
              <a:rPr lang="ru-RU" sz="3800" dirty="0" smtClean="0"/>
              <a:t>О </a:t>
            </a:r>
            <a:r>
              <a:rPr lang="ru-RU" sz="3800" dirty="0"/>
              <a:t>градусов держится более 3 дней, то прочность льда снижается на 25%.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800" dirty="0"/>
              <a:t>Прочность льда можно определить визуально: лед голубого цвета – прочный, прочность </a:t>
            </a:r>
            <a:r>
              <a:rPr lang="ru-RU" sz="3800" dirty="0" smtClean="0"/>
              <a:t>льда </a:t>
            </a:r>
            <a:r>
              <a:rPr lang="ru-RU" sz="3800" dirty="0"/>
              <a:t>белого цвета в 2 раза меньше, а самый ненадежный лед, серого, матово-белого цвета или с желтоватым оттенком.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дминистратор\Local Settings\Temporary Internet Files\Content.Word\led_1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85875" y="642938"/>
            <a:ext cx="6286500" cy="4286250"/>
          </a:xfrm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28625" y="4919663"/>
            <a:ext cx="835818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onstantia" pitchFamily="18" charset="0"/>
              </a:rPr>
              <a:t>В устьях рек и притоках прочность льда ослаблена. Лед непрочен в местах быстрого течения, бьющих ключей и стоковых вод, а также в районе произрастания водной растительности, вблизи деревьев, кустов и камыша.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неизвестное фото 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38" y="1055688"/>
            <a:ext cx="3357562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3786188"/>
            <a:ext cx="5929313" cy="27860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200" b="1" smtClean="0">
                <a:solidFill>
                  <a:srgbClr val="0000FF"/>
                </a:solidFill>
              </a:rPr>
              <a:t>Не ходи один по льду.</a:t>
            </a:r>
          </a:p>
          <a:p>
            <a:pPr>
              <a:buFont typeface="Wingdings 2" pitchFamily="18" charset="2"/>
              <a:buNone/>
            </a:pPr>
            <a:r>
              <a:rPr lang="ru-RU" sz="3200" b="1" smtClean="0">
                <a:solidFill>
                  <a:srgbClr val="0000FF"/>
                </a:solidFill>
              </a:rPr>
              <a:t>Можешь ты попасть в беду –</a:t>
            </a:r>
          </a:p>
          <a:p>
            <a:pPr>
              <a:buFont typeface="Wingdings 2" pitchFamily="18" charset="2"/>
              <a:buNone/>
            </a:pPr>
            <a:r>
              <a:rPr lang="ru-RU" sz="3200" b="1" smtClean="0">
                <a:solidFill>
                  <a:srgbClr val="0000FF"/>
                </a:solidFill>
              </a:rPr>
              <a:t>В лунку или в полынью,</a:t>
            </a:r>
          </a:p>
          <a:p>
            <a:pPr>
              <a:buFont typeface="Wingdings 2" pitchFamily="18" charset="2"/>
              <a:buNone/>
            </a:pPr>
            <a:r>
              <a:rPr lang="ru-RU" sz="3200" b="1" smtClean="0">
                <a:solidFill>
                  <a:srgbClr val="0000FF"/>
                </a:solidFill>
              </a:rPr>
              <a:t>И загубишь жизнь свою.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6" name="Рисунок 5" descr="C:\Documents and Settings\Администратор\Local Settings\Temporary Internet Files\Content.Word\Копия le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1071563"/>
            <a:ext cx="3857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Администратор\Local Settings\Temporary Internet Files\Content.Word\Копия le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25" y="4429125"/>
            <a:ext cx="2709863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071563"/>
            <a:ext cx="8572500" cy="52863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b="1" i="1" smtClean="0">
                <a:solidFill>
                  <a:srgbClr val="7030A0"/>
                </a:solidFill>
              </a:rPr>
              <a:t>Что делать, если вы уже провалились </a:t>
            </a:r>
          </a:p>
          <a:p>
            <a:pPr algn="ctr">
              <a:buFont typeface="Wingdings 2" pitchFamily="18" charset="2"/>
              <a:buNone/>
            </a:pPr>
            <a:r>
              <a:rPr lang="ru-RU" sz="2800" b="1" i="1" smtClean="0">
                <a:solidFill>
                  <a:srgbClr val="7030A0"/>
                </a:solidFill>
              </a:rPr>
              <a:t>в холодную воду?</a:t>
            </a:r>
            <a:r>
              <a:rPr lang="ru-RU" sz="2800" b="1" smtClean="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ru-RU" sz="2400" b="1" smtClean="0"/>
              <a:t>Не паникуйте, не делайте резких движений, стабилизируйте дыхание. Раскиньте руки в стороны и постарайтесь зацепиться за кромку льда, придав телу горизонтальное положение по направлению течения.</a:t>
            </a:r>
          </a:p>
          <a:p>
            <a:pPr algn="just"/>
            <a:r>
              <a:rPr lang="ru-RU" sz="2400" b="1" smtClean="0"/>
              <a:t>Попытайтесь осторожно налечь грудью на край льда и забросить одну, а потом другую ноги на лед. Если лед выдержал, перекатываясь, медленно ползите к берегу. Ползите в ту сторону, откуда пришли, ведь там лед уже проверен на прочность.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0"/>
            <a:ext cx="757242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Если ты попал в беду</a:t>
            </a:r>
            <a:endParaRPr lang="ru-RU" sz="54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неизвестное фото 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6650" y="5072063"/>
            <a:ext cx="29273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1228" y="384473"/>
            <a:ext cx="7781554" cy="923330"/>
          </a:xfrm>
        </p:spPr>
        <p:txBody>
          <a:bodyPr wrap="none" lIns="9144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Если нужна твоя помощь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714500"/>
            <a:ext cx="8072437" cy="452596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>Вооружитесь </a:t>
            </a:r>
            <a:r>
              <a:rPr lang="ru-RU" b="1" dirty="0"/>
              <a:t>любой длинной палкой, доской, шестом или веревкой. Можно связать воедино шарф, ремень или одежду.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/>
              <a:t>Следует ползком, широко расставляя при этом руки и ноги и толкая перед собой спасательные средства, осторожно двигаться по направлению к полынье.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/>
              <a:t>Остановитесь от находящегося в полынье человека в нескольких метрах, бросьте ему веревку, край одежды, подайте палку или шест. Осторожно вытащите пострадавшего на лед и вместе ползком выбирайтесь из опасной зоны.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/>
              <a:t>Ползите в ту сторону, откуда пришли.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1223" y="923758"/>
            <a:ext cx="7781554" cy="923330"/>
          </a:xfrm>
        </p:spPr>
        <p:txBody>
          <a:bodyPr wrap="none" lIns="9144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Если нужна твоя помощь</a:t>
            </a:r>
            <a:endParaRPr lang="ru-RU" sz="54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829175"/>
          </a:xfrm>
        </p:spPr>
        <p:txBody>
          <a:bodyPr/>
          <a:lstStyle/>
          <a:p>
            <a:endParaRPr lang="ru-RU" smtClean="0"/>
          </a:p>
          <a:p>
            <a:r>
              <a:rPr lang="ru-RU" b="1" smtClean="0"/>
              <a:t>Доставьте пострадавшего в теплое место. Окажите ему помощь:</a:t>
            </a:r>
          </a:p>
          <a:p>
            <a:r>
              <a:rPr lang="ru-RU" b="1" smtClean="0"/>
              <a:t>Снимите с него мокрую одежду</a:t>
            </a:r>
          </a:p>
          <a:p>
            <a:r>
              <a:rPr lang="ru-RU" b="1" smtClean="0"/>
              <a:t>Энергично разотрите его тело 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    (до покраснения кожи)</a:t>
            </a:r>
          </a:p>
          <a:p>
            <a:r>
              <a:rPr lang="ru-RU" b="1" smtClean="0"/>
              <a:t>Напоите пострадавшего горячим чаем 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    (ни в коем случае нельзя давать пострадавшему алкоголь – это может привести к летальному исходу).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0"/>
            <a:ext cx="8372475" cy="9286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Следуйте принципам безопасного поведения: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714375"/>
            <a:ext cx="8215313" cy="164306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400" b="1" smtClean="0">
                <a:solidFill>
                  <a:srgbClr val="0000FF"/>
                </a:solidFill>
              </a:rPr>
              <a:t>Предвидеть опасность!</a:t>
            </a:r>
          </a:p>
          <a:p>
            <a:pPr algn="ctr">
              <a:buFont typeface="Wingdings 2" pitchFamily="18" charset="2"/>
              <a:buNone/>
            </a:pPr>
            <a:r>
              <a:rPr lang="ru-RU" sz="4400" b="1" smtClean="0">
                <a:solidFill>
                  <a:srgbClr val="0000FF"/>
                </a:solidFill>
              </a:rPr>
              <a:t>По возможности избегать её!</a:t>
            </a:r>
          </a:p>
          <a:p>
            <a:pPr algn="ctr">
              <a:buFont typeface="Wingdings 2" pitchFamily="18" charset="2"/>
              <a:buNone/>
            </a:pPr>
            <a:endParaRPr lang="ru-RU" sz="2800" b="1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1785938"/>
            <a:ext cx="8229600" cy="581025"/>
          </a:xfrm>
          <a:prstGeom prst="rect">
            <a:avLst/>
          </a:prstGeom>
        </p:spPr>
        <p:txBody>
          <a:bodyPr lIns="0" rIns="0" bIns="0" anchor="b">
            <a:normAutofit fontScale="8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50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Picture 4" descr="неизвестное фото 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2428875"/>
            <a:ext cx="5929313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71500" y="5286375"/>
            <a:ext cx="8215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CC0066"/>
                </a:solidFill>
                <a:latin typeface="Constantia" pitchFamily="18" charset="0"/>
              </a:rPr>
              <a:t>Человек!  Ты – не пингвин.</a:t>
            </a:r>
          </a:p>
          <a:p>
            <a:pPr algn="ctr"/>
            <a:r>
              <a:rPr lang="ru-RU" sz="3600" b="1">
                <a:solidFill>
                  <a:srgbClr val="CC0066"/>
                </a:solidFill>
                <a:latin typeface="Constantia" pitchFamily="18" charset="0"/>
              </a:rPr>
              <a:t>Не гуляй один средь льдин!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</TotalTime>
  <Words>350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Constantia</vt:lpstr>
      <vt:lpstr>Arial</vt:lpstr>
      <vt:lpstr>Calibri</vt:lpstr>
      <vt:lpstr>Wingdings 2</vt:lpstr>
      <vt:lpstr>Поток</vt:lpstr>
      <vt:lpstr>Поток</vt:lpstr>
      <vt:lpstr>Поток</vt:lpstr>
      <vt:lpstr>Поток</vt:lpstr>
      <vt:lpstr>Слайд 1</vt:lpstr>
      <vt:lpstr>    Под весенними лучами солнца лед на водоемах становиться рыхлым и непрочным.     В это время выходить  на его поверхность крайне опасно. Однако каждый год многие люди пренебрегают мерами предосторожности и выходят на тонкий лед, тем самым подвергают себя опасности. </vt:lpstr>
      <vt:lpstr>Слайд 3</vt:lpstr>
      <vt:lpstr>Слайд 4</vt:lpstr>
      <vt:lpstr>Слайд 5</vt:lpstr>
      <vt:lpstr>Слайд 6</vt:lpstr>
      <vt:lpstr>Слайд 7</vt:lpstr>
      <vt:lpstr>Слайд 8</vt:lpstr>
      <vt:lpstr>           Следуйте принципам безопасного поведения: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ИНСТРУКТАЖ  ПО БЕЗОПАСНОМУ ПОВЕДЕНИЮ  В ВЕСЕННЕ-ЛЕТНИЙ ПЕРИОД  НА ВОДНЫХ ОБЪЕКТАХ</dc:title>
  <dc:creator>FuckYouBill</dc:creator>
  <cp:lastModifiedBy>1</cp:lastModifiedBy>
  <cp:revision>15</cp:revision>
  <dcterms:created xsi:type="dcterms:W3CDTF">2011-03-27T06:33:01Z</dcterms:created>
  <dcterms:modified xsi:type="dcterms:W3CDTF">2014-12-09T13:55:25Z</dcterms:modified>
</cp:coreProperties>
</file>